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12"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267" r:id="rId57"/>
    <p:sldId id="313" r:id="rId58"/>
    <p:sldId id="314" r:id="rId59"/>
    <p:sldId id="315" r:id="rId60"/>
    <p:sldId id="316" r:id="rId61"/>
    <p:sldId id="317" r:id="rId62"/>
    <p:sldId id="318" r:id="rId63"/>
    <p:sldId id="319" r:id="rId64"/>
    <p:sldId id="320" r:id="rId65"/>
  </p:sldIdLst>
  <p:sldSz cx="18288000" cy="10287000"/>
  <p:notesSz cx="6858000" cy="9144000"/>
  <p:embeddedFontLst>
    <p:embeddedFont>
      <p:font typeface="Calibri" panose="020F0502020204030204" pitchFamily="34" charset="0"/>
      <p:regular r:id="rId66"/>
      <p:bold r:id="rId67"/>
      <p:italic r:id="rId68"/>
      <p:boldItalic r:id="rId69"/>
    </p:embeddedFont>
    <p:embeddedFont>
      <p:font typeface="Calibri (MS)" panose="020F0502020204030204" pitchFamily="34" charset="0"/>
      <p:regular r:id="rId70"/>
    </p:embeddedFont>
    <p:embeddedFont>
      <p:font typeface="Shadows Into Light Two" panose="020F0302020204030204" pitchFamily="34" charset="0"/>
      <p:regular r:id="rId71"/>
    </p:embeddedFont>
    <p:embeddedFont>
      <p:font typeface="Solway" pitchFamily="2" charset="77"/>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43" autoAdjust="0"/>
    <p:restoredTop sz="94640" autoAdjust="0"/>
  </p:normalViewPr>
  <p:slideViewPr>
    <p:cSldViewPr>
      <p:cViewPr varScale="1">
        <p:scale>
          <a:sx n="71" d="100"/>
          <a:sy n="71" d="100"/>
        </p:scale>
        <p:origin x="23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43400" y="5297608"/>
            <a:ext cx="9601200" cy="1311228"/>
            <a:chOff x="0" y="0"/>
            <a:chExt cx="9103360" cy="1243238"/>
          </a:xfrm>
        </p:grpSpPr>
        <p:sp>
          <p:nvSpPr>
            <p:cNvPr id="3" name="Freeform 3"/>
            <p:cNvSpPr/>
            <p:nvPr/>
          </p:nvSpPr>
          <p:spPr>
            <a:xfrm>
              <a:off x="0" y="0"/>
              <a:ext cx="9103360" cy="1243238"/>
            </a:xfrm>
            <a:custGeom>
              <a:avLst/>
              <a:gdLst/>
              <a:ahLst/>
              <a:cxnLst/>
              <a:rect l="l" t="t" r="r" b="b"/>
              <a:pathLst>
                <a:path w="9103360" h="1243238">
                  <a:moveTo>
                    <a:pt x="0" y="0"/>
                  </a:moveTo>
                  <a:lnTo>
                    <a:pt x="9103360" y="0"/>
                  </a:lnTo>
                  <a:lnTo>
                    <a:pt x="9103360" y="1243238"/>
                  </a:lnTo>
                  <a:lnTo>
                    <a:pt x="0" y="1243238"/>
                  </a:lnTo>
                  <a:close/>
                </a:path>
              </a:pathLst>
            </a:custGeom>
            <a:solidFill>
              <a:srgbClr val="000000">
                <a:alpha val="0"/>
              </a:srgbClr>
            </a:solidFill>
          </p:spPr>
        </p:sp>
        <p:sp>
          <p:nvSpPr>
            <p:cNvPr id="4" name="TextBox 4"/>
            <p:cNvSpPr txBox="1"/>
            <p:nvPr/>
          </p:nvSpPr>
          <p:spPr>
            <a:xfrm>
              <a:off x="0" y="-85725"/>
              <a:ext cx="9103360" cy="1328963"/>
            </a:xfrm>
            <a:prstGeom prst="rect">
              <a:avLst/>
            </a:prstGeom>
          </p:spPr>
          <p:txBody>
            <a:bodyPr lIns="0" tIns="0" rIns="0" bIns="0" rtlCol="0" anchor="t"/>
            <a:lstStyle/>
            <a:p>
              <a:pPr algn="ctr">
                <a:lnSpc>
                  <a:spcPts val="5759"/>
                </a:lnSpc>
              </a:pPr>
              <a:r>
                <a:rPr lang="en-US" sz="4799">
                  <a:solidFill>
                    <a:srgbClr val="898989"/>
                  </a:solidFill>
                  <a:latin typeface="Calibri (MS)"/>
                  <a:ea typeface="Calibri (MS)"/>
                  <a:cs typeface="Calibri (MS)"/>
                  <a:sym typeface="Calibri (MS)"/>
                </a:rPr>
                <a:t>Montessori Cultural Unit (Ages 3–6)</a:t>
              </a:r>
            </a:p>
          </p:txBody>
        </p:sp>
      </p:grpSp>
      <p:grpSp>
        <p:nvGrpSpPr>
          <p:cNvPr id="5" name="Group 5"/>
          <p:cNvGrpSpPr/>
          <p:nvPr/>
        </p:nvGrpSpPr>
        <p:grpSpPr>
          <a:xfrm>
            <a:off x="2586522" y="1562100"/>
            <a:ext cx="13716000" cy="3581400"/>
            <a:chOff x="0" y="0"/>
            <a:chExt cx="18288000" cy="4775200"/>
          </a:xfrm>
        </p:grpSpPr>
        <p:sp>
          <p:nvSpPr>
            <p:cNvPr id="6" name="Freeform 6"/>
            <p:cNvSpPr/>
            <p:nvPr/>
          </p:nvSpPr>
          <p:spPr>
            <a:xfrm>
              <a:off x="0" y="0"/>
              <a:ext cx="18288000" cy="4775200"/>
            </a:xfrm>
            <a:custGeom>
              <a:avLst/>
              <a:gdLst/>
              <a:ahLst/>
              <a:cxnLst/>
              <a:rect l="l" t="t" r="r" b="b"/>
              <a:pathLst>
                <a:path w="18288000" h="4775200">
                  <a:moveTo>
                    <a:pt x="0" y="0"/>
                  </a:moveTo>
                  <a:lnTo>
                    <a:pt x="18288000" y="0"/>
                  </a:lnTo>
                  <a:lnTo>
                    <a:pt x="18288000" y="4775200"/>
                  </a:lnTo>
                  <a:lnTo>
                    <a:pt x="0" y="4775200"/>
                  </a:lnTo>
                  <a:close/>
                </a:path>
              </a:pathLst>
            </a:custGeom>
            <a:solidFill>
              <a:srgbClr val="000000">
                <a:alpha val="0"/>
              </a:srgbClr>
            </a:solidFill>
          </p:spPr>
        </p:sp>
        <p:sp>
          <p:nvSpPr>
            <p:cNvPr id="7" name="TextBox 7"/>
            <p:cNvSpPr txBox="1"/>
            <p:nvPr/>
          </p:nvSpPr>
          <p:spPr>
            <a:xfrm>
              <a:off x="0" y="95250"/>
              <a:ext cx="18288000" cy="4679950"/>
            </a:xfrm>
            <a:prstGeom prst="rect">
              <a:avLst/>
            </a:prstGeom>
          </p:spPr>
          <p:txBody>
            <a:bodyPr lIns="0" tIns="0" rIns="0" bIns="0" rtlCol="0" anchor="b"/>
            <a:lstStyle/>
            <a:p>
              <a:pPr algn="ctr">
                <a:lnSpc>
                  <a:spcPts val="9719"/>
                </a:lnSpc>
              </a:pPr>
              <a:r>
                <a:rPr lang="en-US" sz="8999">
                  <a:solidFill>
                    <a:srgbClr val="000000"/>
                  </a:solidFill>
                  <a:latin typeface="Shadows Into Light Two"/>
                  <a:ea typeface="Shadows Into Light Two"/>
                  <a:cs typeface="Shadows Into Light Two"/>
                  <a:sym typeface="Shadows Into Light Two"/>
                </a:rPr>
                <a:t>Yearly Plan</a:t>
              </a:r>
            </a:p>
            <a:p>
              <a:pPr algn="ctr">
                <a:lnSpc>
                  <a:spcPts val="9719"/>
                </a:lnSpc>
              </a:pPr>
              <a:r>
                <a:rPr lang="en-US" sz="8999">
                  <a:solidFill>
                    <a:srgbClr val="000000"/>
                  </a:solidFill>
                  <a:latin typeface="Shadows Into Light Two"/>
                  <a:ea typeface="Shadows Into Light Two"/>
                  <a:cs typeface="Shadows Into Light Two"/>
                  <a:sym typeface="Shadows Into Light Two"/>
                </a:rPr>
                <a:t>‘Nature’s Wonders’</a:t>
              </a:r>
            </a:p>
          </p:txBody>
        </p:sp>
      </p:grpSp>
      <p:grpSp>
        <p:nvGrpSpPr>
          <p:cNvPr id="8" name="Group 8"/>
          <p:cNvGrpSpPr/>
          <p:nvPr/>
        </p:nvGrpSpPr>
        <p:grpSpPr>
          <a:xfrm>
            <a:off x="2286000" y="7166288"/>
            <a:ext cx="13716000" cy="2483643"/>
            <a:chOff x="0" y="0"/>
            <a:chExt cx="18288000" cy="3311524"/>
          </a:xfrm>
        </p:grpSpPr>
        <p:sp>
          <p:nvSpPr>
            <p:cNvPr id="9" name="Freeform 9"/>
            <p:cNvSpPr/>
            <p:nvPr/>
          </p:nvSpPr>
          <p:spPr>
            <a:xfrm>
              <a:off x="0" y="0"/>
              <a:ext cx="18288000" cy="3311524"/>
            </a:xfrm>
            <a:custGeom>
              <a:avLst/>
              <a:gdLst/>
              <a:ahLst/>
              <a:cxnLst/>
              <a:rect l="l" t="t" r="r" b="b"/>
              <a:pathLst>
                <a:path w="18288000" h="3311524">
                  <a:moveTo>
                    <a:pt x="0" y="0"/>
                  </a:moveTo>
                  <a:lnTo>
                    <a:pt x="18288000" y="0"/>
                  </a:lnTo>
                  <a:lnTo>
                    <a:pt x="18288000" y="3311524"/>
                  </a:lnTo>
                  <a:lnTo>
                    <a:pt x="0" y="3311524"/>
                  </a:lnTo>
                  <a:close/>
                </a:path>
              </a:pathLst>
            </a:custGeom>
            <a:solidFill>
              <a:srgbClr val="000000">
                <a:alpha val="0"/>
              </a:srgbClr>
            </a:solidFill>
          </p:spPr>
        </p:sp>
        <p:sp>
          <p:nvSpPr>
            <p:cNvPr id="10" name="TextBox 10"/>
            <p:cNvSpPr txBox="1"/>
            <p:nvPr/>
          </p:nvSpPr>
          <p:spPr>
            <a:xfrm>
              <a:off x="0" y="57150"/>
              <a:ext cx="18288000" cy="3254374"/>
            </a:xfrm>
            <a:prstGeom prst="rect">
              <a:avLst/>
            </a:prstGeom>
          </p:spPr>
          <p:txBody>
            <a:bodyPr lIns="0" tIns="0" rIns="0" bIns="0" rtlCol="0" anchor="t"/>
            <a:lstStyle/>
            <a:p>
              <a:pPr algn="ctr">
                <a:lnSpc>
                  <a:spcPts val="4967"/>
                </a:lnSpc>
              </a:pPr>
              <a:r>
                <a:rPr lang="en-US" sz="4599">
                  <a:solidFill>
                    <a:srgbClr val="000000"/>
                  </a:solidFill>
                  <a:latin typeface="Shadows Into Light Two"/>
                  <a:ea typeface="Shadows Into Light Two"/>
                  <a:cs typeface="Shadows Into Light Two"/>
                  <a:sym typeface="Shadows Into Light Two"/>
                </a:rPr>
                <a:t>Learning to appreciate our world the Montessori way</a:t>
              </a:r>
            </a:p>
            <a:p>
              <a:pPr algn="ctr">
                <a:lnSpc>
                  <a:spcPts val="4967"/>
                </a:lnSpc>
              </a:pPr>
              <a:endParaRPr lang="en-US" sz="4599">
                <a:solidFill>
                  <a:srgbClr val="000000"/>
                </a:solidFill>
                <a:latin typeface="Shadows Into Light Two"/>
                <a:ea typeface="Shadows Into Light Two"/>
                <a:cs typeface="Shadows Into Light Two"/>
                <a:sym typeface="Shadows Into Light Two"/>
              </a:endParaRPr>
            </a:p>
            <a:p>
              <a:pPr algn="ctr">
                <a:lnSpc>
                  <a:spcPts val="4967"/>
                </a:lnSpc>
              </a:pPr>
              <a:r>
                <a:rPr lang="en-US" sz="4599">
                  <a:solidFill>
                    <a:srgbClr val="000000"/>
                  </a:solidFill>
                  <a:latin typeface="Shadows Into Light Two"/>
                  <a:ea typeface="Shadows Into Light Two"/>
                  <a:cs typeface="Shadows Into Light Two"/>
                  <a:sym typeface="Shadows Into Light Two"/>
                </a:rPr>
                <a:t>By: Tredoux Willemse </a:t>
              </a:r>
            </a:p>
          </p:txBody>
        </p:sp>
      </p:grpSp>
      <p:sp>
        <p:nvSpPr>
          <p:cNvPr id="11" name="Freeform 11"/>
          <p:cNvSpPr/>
          <p:nvPr/>
        </p:nvSpPr>
        <p:spPr>
          <a:xfrm rot="-1448350">
            <a:off x="2553399" y="627677"/>
            <a:ext cx="3580002" cy="2386668"/>
          </a:xfrm>
          <a:custGeom>
            <a:avLst/>
            <a:gdLst/>
            <a:ahLst/>
            <a:cxnLst/>
            <a:rect l="l" t="t" r="r" b="b"/>
            <a:pathLst>
              <a:path w="3580002" h="2386668">
                <a:moveTo>
                  <a:pt x="0" y="0"/>
                </a:moveTo>
                <a:lnTo>
                  <a:pt x="3580002" y="0"/>
                </a:lnTo>
                <a:lnTo>
                  <a:pt x="3580002" y="2386668"/>
                </a:lnTo>
                <a:lnTo>
                  <a:pt x="0" y="2386668"/>
                </a:lnTo>
                <a:lnTo>
                  <a:pt x="0" y="0"/>
                </a:lnTo>
                <a:close/>
              </a:path>
            </a:pathLst>
          </a:custGeom>
          <a:blipFill>
            <a:blip r:embed="rId2"/>
            <a:stretch>
              <a:fillRect/>
            </a:stretch>
          </a:blipFill>
        </p:spPr>
      </p:sp>
      <p:sp>
        <p:nvSpPr>
          <p:cNvPr id="12" name="Freeform 12"/>
          <p:cNvSpPr/>
          <p:nvPr/>
        </p:nvSpPr>
        <p:spPr>
          <a:xfrm rot="2303481">
            <a:off x="11911725" y="-10877"/>
            <a:ext cx="4065749" cy="3350062"/>
          </a:xfrm>
          <a:custGeom>
            <a:avLst/>
            <a:gdLst/>
            <a:ahLst/>
            <a:cxnLst/>
            <a:rect l="l" t="t" r="r" b="b"/>
            <a:pathLst>
              <a:path w="4065749" h="3350062">
                <a:moveTo>
                  <a:pt x="0" y="1162546"/>
                </a:moveTo>
                <a:lnTo>
                  <a:pt x="3293625" y="0"/>
                </a:lnTo>
                <a:lnTo>
                  <a:pt x="4065750" y="2187516"/>
                </a:lnTo>
                <a:lnTo>
                  <a:pt x="772125" y="3350062"/>
                </a:lnTo>
                <a:lnTo>
                  <a:pt x="0" y="1162546"/>
                </a:lnTo>
                <a:close/>
              </a:path>
            </a:pathLst>
          </a:custGeom>
          <a:blipFill>
            <a:blip r:embed="rId3"/>
            <a:stretch>
              <a:fillRect l="-21853" t="-31664" r="-41491"/>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Animal Preparation</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0"/>
              <a:ext cx="11704320" cy="6436925"/>
            </a:xfrm>
            <a:prstGeom prst="rect">
              <a:avLst/>
            </a:prstGeom>
          </p:spPr>
          <p:txBody>
            <a:bodyPr lIns="0" tIns="0" rIns="0" bIns="0" rtlCol="0" anchor="t"/>
            <a:lstStyle/>
            <a:p>
              <a:pPr marL="617728" lvl="1" indent="-308864" algn="l">
                <a:lnSpc>
                  <a:spcPts val="5759"/>
                </a:lnSpc>
                <a:buFont typeface="Arial"/>
                <a:buChar char="•"/>
              </a:pPr>
              <a:r>
                <a:rPr lang="en-US" sz="4799">
                  <a:solidFill>
                    <a:srgbClr val="000000"/>
                  </a:solidFill>
                  <a:latin typeface="Solway"/>
                  <a:ea typeface="Solway"/>
                  <a:cs typeface="Solway"/>
                  <a:sym typeface="Solway"/>
                </a:rPr>
                <a:t>Objective: Learn animal seasonal behavior.</a:t>
              </a:r>
            </a:p>
            <a:p>
              <a:pPr marL="617728" lvl="1" indent="-308864" algn="l">
                <a:lnSpc>
                  <a:spcPts val="5759"/>
                </a:lnSpc>
                <a:buFont typeface="Arial"/>
                <a:buChar char="•"/>
              </a:pPr>
              <a:r>
                <a:rPr lang="en-US" sz="4799">
                  <a:solidFill>
                    <a:srgbClr val="000000"/>
                  </a:solidFill>
                  <a:latin typeface="Solway"/>
                  <a:ea typeface="Solway"/>
                  <a:cs typeface="Solway"/>
                  <a:sym typeface="Solway"/>
                </a:rPr>
                <a:t>Materials: Animal cards, sorting chart</a:t>
              </a:r>
            </a:p>
            <a:p>
              <a:pPr marL="617728" lvl="1" indent="-308864" algn="l">
                <a:lnSpc>
                  <a:spcPts val="5759"/>
                </a:lnSpc>
                <a:buFont typeface="Arial"/>
                <a:buChar char="•"/>
              </a:pPr>
              <a:r>
                <a:rPr lang="en-US" sz="4799">
                  <a:solidFill>
                    <a:srgbClr val="000000"/>
                  </a:solidFill>
                  <a:latin typeface="Solway"/>
                  <a:ea typeface="Solway"/>
                  <a:cs typeface="Solway"/>
                  <a:sym typeface="Solway"/>
                </a:rPr>
                <a:t>Presentation: Sort by migration/hibernation</a:t>
              </a:r>
            </a:p>
            <a:p>
              <a:pPr marL="617728" lvl="1" indent="-308864" algn="l">
                <a:lnSpc>
                  <a:spcPts val="5759"/>
                </a:lnSpc>
                <a:buFont typeface="Arial"/>
                <a:buChar char="•"/>
              </a:pPr>
              <a:r>
                <a:rPr lang="en-US" sz="4799">
                  <a:solidFill>
                    <a:srgbClr val="000000"/>
                  </a:solidFill>
                  <a:latin typeface="Solway"/>
                  <a:ea typeface="Solway"/>
                  <a:cs typeface="Solway"/>
                  <a:sym typeface="Solway"/>
                </a:rPr>
                <a:t>Extensions: Model cave, animal behavior booklet</a:t>
              </a:r>
            </a:p>
          </p:txBody>
        </p:sp>
      </p:grpSp>
      <p:sp>
        <p:nvSpPr>
          <p:cNvPr id="8" name="Freeform 8"/>
          <p:cNvSpPr/>
          <p:nvPr/>
        </p:nvSpPr>
        <p:spPr>
          <a:xfrm>
            <a:off x="10573539" y="6940289"/>
            <a:ext cx="5020066" cy="3346711"/>
          </a:xfrm>
          <a:custGeom>
            <a:avLst/>
            <a:gdLst/>
            <a:ahLst/>
            <a:cxnLst/>
            <a:rect l="l" t="t" r="r" b="b"/>
            <a:pathLst>
              <a:path w="5020066" h="3346711">
                <a:moveTo>
                  <a:pt x="0" y="0"/>
                </a:moveTo>
                <a:lnTo>
                  <a:pt x="5020066" y="0"/>
                </a:lnTo>
                <a:lnTo>
                  <a:pt x="5020066" y="3346711"/>
                </a:lnTo>
                <a:lnTo>
                  <a:pt x="0" y="3346711"/>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Creative Work</a:t>
              </a:r>
            </a:p>
          </p:txBody>
        </p:sp>
      </p:grpSp>
      <p:grpSp>
        <p:nvGrpSpPr>
          <p:cNvPr id="5" name="Group 5"/>
          <p:cNvGrpSpPr/>
          <p:nvPr/>
        </p:nvGrpSpPr>
        <p:grpSpPr>
          <a:xfrm>
            <a:off x="2846236" y="2400300"/>
            <a:ext cx="12469964" cy="6858000"/>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0"/>
              <a:ext cx="11704320" cy="6436925"/>
            </a:xfrm>
            <a:prstGeom prst="rect">
              <a:avLst/>
            </a:prstGeom>
          </p:spPr>
          <p:txBody>
            <a:bodyPr lIns="0" tIns="0" rIns="0" bIns="0" rtlCol="0" anchor="t"/>
            <a:lstStyle/>
            <a:p>
              <a:pPr marL="617728" lvl="1" indent="-308864" algn="l">
                <a:lnSpc>
                  <a:spcPts val="5759"/>
                </a:lnSpc>
                <a:buFont typeface="Arial"/>
                <a:buChar char="•"/>
              </a:pPr>
              <a:r>
                <a:rPr lang="en-US" sz="4799">
                  <a:solidFill>
                    <a:srgbClr val="000000"/>
                  </a:solidFill>
                  <a:latin typeface="Solway"/>
                  <a:ea typeface="Solway"/>
                  <a:cs typeface="Solway"/>
                  <a:sym typeface="Solway"/>
                </a:rPr>
                <a:t>- Leaf printing</a:t>
              </a:r>
            </a:p>
            <a:p>
              <a:pPr marL="617728" lvl="1" indent="-308864" algn="l">
                <a:lnSpc>
                  <a:spcPts val="5759"/>
                </a:lnSpc>
                <a:buFont typeface="Arial"/>
                <a:buChar char="•"/>
              </a:pPr>
              <a:r>
                <a:rPr lang="en-US" sz="4799">
                  <a:solidFill>
                    <a:srgbClr val="000000"/>
                  </a:solidFill>
                  <a:latin typeface="Solway"/>
                  <a:ea typeface="Solway"/>
                  <a:cs typeface="Solway"/>
                  <a:sym typeface="Solway"/>
                </a:rPr>
                <a:t>- Nature collages</a:t>
              </a:r>
            </a:p>
            <a:p>
              <a:pPr marL="617728" lvl="1" indent="-308864" algn="l">
                <a:lnSpc>
                  <a:spcPts val="5759"/>
                </a:lnSpc>
                <a:buFont typeface="Arial"/>
                <a:buChar char="•"/>
              </a:pPr>
              <a:r>
                <a:rPr lang="en-US" sz="4799">
                  <a:solidFill>
                    <a:srgbClr val="000000"/>
                  </a:solidFill>
                  <a:latin typeface="Solway"/>
                  <a:ea typeface="Solway"/>
                  <a:cs typeface="Solway"/>
                  <a:sym typeface="Solway"/>
                </a:rPr>
                <a:t>- Seasons Wheel art</a:t>
              </a:r>
            </a:p>
            <a:p>
              <a:pPr marL="617728" lvl="1" indent="-308864" algn="l">
                <a:lnSpc>
                  <a:spcPts val="5759"/>
                </a:lnSpc>
                <a:buFont typeface="Arial"/>
                <a:buChar char="•"/>
              </a:pPr>
              <a:r>
                <a:rPr lang="en-US" sz="4799">
                  <a:solidFill>
                    <a:srgbClr val="000000"/>
                  </a:solidFill>
                  <a:latin typeface="Solway"/>
                  <a:ea typeface="Solway"/>
                  <a:cs typeface="Solway"/>
                  <a:sym typeface="Solway"/>
                </a:rPr>
                <a:t>- Clay models of pumpkins or animals</a:t>
              </a:r>
            </a:p>
          </p:txBody>
        </p:sp>
      </p:grpSp>
      <p:sp>
        <p:nvSpPr>
          <p:cNvPr id="8" name="Freeform 8"/>
          <p:cNvSpPr/>
          <p:nvPr/>
        </p:nvSpPr>
        <p:spPr>
          <a:xfrm>
            <a:off x="2568831" y="5996170"/>
            <a:ext cx="4923970" cy="3262130"/>
          </a:xfrm>
          <a:custGeom>
            <a:avLst/>
            <a:gdLst/>
            <a:ahLst/>
            <a:cxnLst/>
            <a:rect l="l" t="t" r="r" b="b"/>
            <a:pathLst>
              <a:path w="4923970" h="3262130">
                <a:moveTo>
                  <a:pt x="0" y="0"/>
                </a:moveTo>
                <a:lnTo>
                  <a:pt x="4923970" y="0"/>
                </a:lnTo>
                <a:lnTo>
                  <a:pt x="4923970" y="3262130"/>
                </a:lnTo>
                <a:lnTo>
                  <a:pt x="0" y="3262130"/>
                </a:lnTo>
                <a:lnTo>
                  <a:pt x="0" y="0"/>
                </a:lnTo>
                <a:close/>
              </a:path>
            </a:pathLst>
          </a:custGeom>
          <a:blipFill>
            <a:blip r:embed="rId2"/>
            <a:stretch>
              <a:fillRect/>
            </a:stretch>
          </a:blipFill>
        </p:spPr>
      </p:sp>
      <p:sp>
        <p:nvSpPr>
          <p:cNvPr id="9" name="Freeform 9"/>
          <p:cNvSpPr/>
          <p:nvPr/>
        </p:nvSpPr>
        <p:spPr>
          <a:xfrm>
            <a:off x="12416050" y="1757372"/>
            <a:ext cx="2900150" cy="2900150"/>
          </a:xfrm>
          <a:custGeom>
            <a:avLst/>
            <a:gdLst/>
            <a:ahLst/>
            <a:cxnLst/>
            <a:rect l="l" t="t" r="r" b="b"/>
            <a:pathLst>
              <a:path w="2900150" h="2900150">
                <a:moveTo>
                  <a:pt x="0" y="0"/>
                </a:moveTo>
                <a:lnTo>
                  <a:pt x="2900150" y="0"/>
                </a:lnTo>
                <a:lnTo>
                  <a:pt x="2900150" y="2900149"/>
                </a:lnTo>
                <a:lnTo>
                  <a:pt x="0" y="2900149"/>
                </a:lnTo>
                <a:lnTo>
                  <a:pt x="0" y="0"/>
                </a:lnTo>
                <a:close/>
              </a:path>
            </a:pathLst>
          </a:custGeom>
          <a:blipFill>
            <a:blip r:embed="rId3"/>
            <a:stretch>
              <a:fillRect/>
            </a:stretch>
          </a:blipFill>
        </p:spPr>
      </p:sp>
      <p:sp>
        <p:nvSpPr>
          <p:cNvPr id="10" name="Freeform 10"/>
          <p:cNvSpPr/>
          <p:nvPr/>
        </p:nvSpPr>
        <p:spPr>
          <a:xfrm>
            <a:off x="12801596" y="5610942"/>
            <a:ext cx="2833196" cy="2833196"/>
          </a:xfrm>
          <a:custGeom>
            <a:avLst/>
            <a:gdLst/>
            <a:ahLst/>
            <a:cxnLst/>
            <a:rect l="l" t="t" r="r" b="b"/>
            <a:pathLst>
              <a:path w="2833196" h="2833196">
                <a:moveTo>
                  <a:pt x="0" y="0"/>
                </a:moveTo>
                <a:lnTo>
                  <a:pt x="2833196" y="0"/>
                </a:lnTo>
                <a:lnTo>
                  <a:pt x="2833196" y="2833196"/>
                </a:lnTo>
                <a:lnTo>
                  <a:pt x="0" y="2833196"/>
                </a:lnTo>
                <a:lnTo>
                  <a:pt x="0" y="0"/>
                </a:lnTo>
                <a:close/>
              </a:path>
            </a:pathLst>
          </a:custGeom>
          <a:blipFill>
            <a:blip r:embed="rId4"/>
            <a:stretch>
              <a:fillRect/>
            </a:stretch>
          </a:blipFill>
        </p:spPr>
      </p:sp>
      <p:sp>
        <p:nvSpPr>
          <p:cNvPr id="11" name="Freeform 11"/>
          <p:cNvSpPr/>
          <p:nvPr/>
        </p:nvSpPr>
        <p:spPr>
          <a:xfrm>
            <a:off x="8092918" y="7027540"/>
            <a:ext cx="4385965" cy="3163377"/>
          </a:xfrm>
          <a:custGeom>
            <a:avLst/>
            <a:gdLst/>
            <a:ahLst/>
            <a:cxnLst/>
            <a:rect l="l" t="t" r="r" b="b"/>
            <a:pathLst>
              <a:path w="4385965" h="3163377">
                <a:moveTo>
                  <a:pt x="0" y="0"/>
                </a:moveTo>
                <a:lnTo>
                  <a:pt x="4385965" y="0"/>
                </a:lnTo>
                <a:lnTo>
                  <a:pt x="4385965" y="3163378"/>
                </a:lnTo>
                <a:lnTo>
                  <a:pt x="0" y="3163378"/>
                </a:lnTo>
                <a:lnTo>
                  <a:pt x="0" y="0"/>
                </a:lnTo>
                <a:close/>
              </a:path>
            </a:pathLst>
          </a:custGeom>
          <a:blipFill>
            <a:blip r:embed="rId5"/>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Recommended Books</a:t>
              </a:r>
            </a:p>
          </p:txBody>
        </p:sp>
      </p:grpSp>
      <p:grpSp>
        <p:nvGrpSpPr>
          <p:cNvPr id="5" name="Group 5"/>
          <p:cNvGrpSpPr/>
          <p:nvPr/>
        </p:nvGrpSpPr>
        <p:grpSpPr>
          <a:xfrm>
            <a:off x="3183824" y="2400300"/>
            <a:ext cx="12132376" cy="2743200"/>
            <a:chOff x="0" y="0"/>
            <a:chExt cx="11704320" cy="2646414"/>
          </a:xfrm>
        </p:grpSpPr>
        <p:sp>
          <p:nvSpPr>
            <p:cNvPr id="6" name="Freeform 6"/>
            <p:cNvSpPr/>
            <p:nvPr/>
          </p:nvSpPr>
          <p:spPr>
            <a:xfrm>
              <a:off x="0" y="0"/>
              <a:ext cx="11704320" cy="2646414"/>
            </a:xfrm>
            <a:custGeom>
              <a:avLst/>
              <a:gdLst/>
              <a:ahLst/>
              <a:cxnLst/>
              <a:rect l="l" t="t" r="r" b="b"/>
              <a:pathLst>
                <a:path w="11704320" h="2646414">
                  <a:moveTo>
                    <a:pt x="0" y="0"/>
                  </a:moveTo>
                  <a:lnTo>
                    <a:pt x="11704320" y="0"/>
                  </a:lnTo>
                  <a:lnTo>
                    <a:pt x="11704320" y="2646414"/>
                  </a:lnTo>
                  <a:lnTo>
                    <a:pt x="0" y="2646414"/>
                  </a:lnTo>
                  <a:close/>
                </a:path>
              </a:pathLst>
            </a:custGeom>
            <a:solidFill>
              <a:srgbClr val="000000">
                <a:alpha val="0"/>
              </a:srgbClr>
            </a:solidFill>
          </p:spPr>
        </p:sp>
        <p:sp>
          <p:nvSpPr>
            <p:cNvPr id="7" name="TextBox 7"/>
            <p:cNvSpPr txBox="1"/>
            <p:nvPr/>
          </p:nvSpPr>
          <p:spPr>
            <a:xfrm>
              <a:off x="0" y="-9525"/>
              <a:ext cx="11704320" cy="2655939"/>
            </a:xfrm>
            <a:prstGeom prst="rect">
              <a:avLst/>
            </a:prstGeom>
          </p:spPr>
          <p:txBody>
            <a:bodyPr lIns="0" tIns="0" rIns="0" bIns="0" rtlCol="0" anchor="t"/>
            <a:lstStyle/>
            <a:p>
              <a:pPr marL="472951" lvl="1" indent="-236476" algn="l">
                <a:lnSpc>
                  <a:spcPts val="4410"/>
                </a:lnSpc>
                <a:buFont typeface="Arial"/>
                <a:buChar char="•"/>
              </a:pPr>
              <a:r>
                <a:rPr lang="en-US" sz="3675">
                  <a:solidFill>
                    <a:srgbClr val="000000"/>
                  </a:solidFill>
                  <a:latin typeface="Solway"/>
                  <a:ea typeface="Solway"/>
                  <a:cs typeface="Solway"/>
                  <a:sym typeface="Solway"/>
                </a:rPr>
                <a:t>- Leaf Man by Lois Ehlert</a:t>
              </a:r>
            </a:p>
            <a:p>
              <a:pPr marL="472951" lvl="1" indent="-236476" algn="l">
                <a:lnSpc>
                  <a:spcPts val="4410"/>
                </a:lnSpc>
                <a:buFont typeface="Arial"/>
                <a:buChar char="•"/>
              </a:pPr>
              <a:r>
                <a:rPr lang="en-US" sz="3675">
                  <a:solidFill>
                    <a:srgbClr val="000000"/>
                  </a:solidFill>
                  <a:latin typeface="Solway"/>
                  <a:ea typeface="Solway"/>
                  <a:cs typeface="Solway"/>
                  <a:sym typeface="Solway"/>
                </a:rPr>
                <a:t>- Why Do Leaves Change Color? by Betsy Maestro</a:t>
              </a:r>
            </a:p>
            <a:p>
              <a:pPr marL="472951" lvl="1" indent="-236476" algn="l">
                <a:lnSpc>
                  <a:spcPts val="4410"/>
                </a:lnSpc>
                <a:buFont typeface="Arial"/>
                <a:buChar char="•"/>
              </a:pPr>
              <a:r>
                <a:rPr lang="en-US" sz="3675">
                  <a:solidFill>
                    <a:srgbClr val="000000"/>
                  </a:solidFill>
                  <a:latin typeface="Solway"/>
                  <a:ea typeface="Solway"/>
                  <a:cs typeface="Solway"/>
                  <a:sym typeface="Solway"/>
                </a:rPr>
                <a:t>- The Busy Little Squirrel by Nancy Tafuri</a:t>
              </a:r>
            </a:p>
            <a:p>
              <a:pPr marL="472951" lvl="1" indent="-236476" algn="l">
                <a:lnSpc>
                  <a:spcPts val="4410"/>
                </a:lnSpc>
                <a:buFont typeface="Arial"/>
                <a:buChar char="•"/>
              </a:pPr>
              <a:r>
                <a:rPr lang="en-US" sz="3675">
                  <a:solidFill>
                    <a:srgbClr val="000000"/>
                  </a:solidFill>
                  <a:latin typeface="Solway"/>
                  <a:ea typeface="Solway"/>
                  <a:cs typeface="Solway"/>
                  <a:sym typeface="Solway"/>
                </a:rPr>
                <a:t>- Goodbye Summer, Hello Autumn by Kenard Pak</a:t>
              </a:r>
            </a:p>
          </p:txBody>
        </p:sp>
      </p:grpSp>
      <p:sp>
        <p:nvSpPr>
          <p:cNvPr id="8" name="Freeform 8"/>
          <p:cNvSpPr/>
          <p:nvPr/>
        </p:nvSpPr>
        <p:spPr>
          <a:xfrm>
            <a:off x="9250012" y="5126692"/>
            <a:ext cx="2695918" cy="2960471"/>
          </a:xfrm>
          <a:custGeom>
            <a:avLst/>
            <a:gdLst/>
            <a:ahLst/>
            <a:cxnLst/>
            <a:rect l="l" t="t" r="r" b="b"/>
            <a:pathLst>
              <a:path w="2695918" h="2960471">
                <a:moveTo>
                  <a:pt x="0" y="0"/>
                </a:moveTo>
                <a:lnTo>
                  <a:pt x="2695918" y="0"/>
                </a:lnTo>
                <a:lnTo>
                  <a:pt x="2695918" y="2960471"/>
                </a:lnTo>
                <a:lnTo>
                  <a:pt x="0" y="2960471"/>
                </a:lnTo>
                <a:lnTo>
                  <a:pt x="0" y="0"/>
                </a:lnTo>
                <a:close/>
              </a:path>
            </a:pathLst>
          </a:custGeom>
          <a:blipFill>
            <a:blip r:embed="rId2"/>
            <a:stretch>
              <a:fillRect/>
            </a:stretch>
          </a:blipFill>
        </p:spPr>
      </p:sp>
      <p:sp>
        <p:nvSpPr>
          <p:cNvPr id="9" name="Freeform 9"/>
          <p:cNvSpPr/>
          <p:nvPr/>
        </p:nvSpPr>
        <p:spPr>
          <a:xfrm>
            <a:off x="6021447" y="7260300"/>
            <a:ext cx="3228565" cy="3026700"/>
          </a:xfrm>
          <a:custGeom>
            <a:avLst/>
            <a:gdLst/>
            <a:ahLst/>
            <a:cxnLst/>
            <a:rect l="l" t="t" r="r" b="b"/>
            <a:pathLst>
              <a:path w="3228565" h="3026700">
                <a:moveTo>
                  <a:pt x="0" y="0"/>
                </a:moveTo>
                <a:lnTo>
                  <a:pt x="3228565" y="0"/>
                </a:lnTo>
                <a:lnTo>
                  <a:pt x="3228565" y="3026700"/>
                </a:lnTo>
                <a:lnTo>
                  <a:pt x="0" y="3026700"/>
                </a:lnTo>
                <a:lnTo>
                  <a:pt x="0" y="0"/>
                </a:lnTo>
                <a:close/>
              </a:path>
            </a:pathLst>
          </a:custGeom>
          <a:blipFill>
            <a:blip r:embed="rId3"/>
            <a:stretch>
              <a:fillRect l="-17184"/>
            </a:stretch>
          </a:blipFill>
        </p:spPr>
      </p:sp>
      <p:sp>
        <p:nvSpPr>
          <p:cNvPr id="10" name="Freeform 10"/>
          <p:cNvSpPr/>
          <p:nvPr/>
        </p:nvSpPr>
        <p:spPr>
          <a:xfrm>
            <a:off x="2286000" y="5126692"/>
            <a:ext cx="3735447" cy="3832622"/>
          </a:xfrm>
          <a:custGeom>
            <a:avLst/>
            <a:gdLst/>
            <a:ahLst/>
            <a:cxnLst/>
            <a:rect l="l" t="t" r="r" b="b"/>
            <a:pathLst>
              <a:path w="3735447" h="3832622">
                <a:moveTo>
                  <a:pt x="0" y="0"/>
                </a:moveTo>
                <a:lnTo>
                  <a:pt x="3735447" y="0"/>
                </a:lnTo>
                <a:lnTo>
                  <a:pt x="3735447" y="3832622"/>
                </a:lnTo>
                <a:lnTo>
                  <a:pt x="0" y="3832622"/>
                </a:lnTo>
                <a:lnTo>
                  <a:pt x="0" y="0"/>
                </a:lnTo>
                <a:close/>
              </a:path>
            </a:pathLst>
          </a:custGeom>
          <a:blipFill>
            <a:blip r:embed="rId4"/>
            <a:stretch>
              <a:fillRect r="-2601"/>
            </a:stretch>
          </a:blipFill>
        </p:spPr>
      </p:sp>
      <p:sp>
        <p:nvSpPr>
          <p:cNvPr id="11" name="Freeform 11"/>
          <p:cNvSpPr/>
          <p:nvPr/>
        </p:nvSpPr>
        <p:spPr>
          <a:xfrm>
            <a:off x="11734729" y="6963862"/>
            <a:ext cx="4267271" cy="3323138"/>
          </a:xfrm>
          <a:custGeom>
            <a:avLst/>
            <a:gdLst/>
            <a:ahLst/>
            <a:cxnLst/>
            <a:rect l="l" t="t" r="r" b="b"/>
            <a:pathLst>
              <a:path w="4267271" h="3323138">
                <a:moveTo>
                  <a:pt x="0" y="0"/>
                </a:moveTo>
                <a:lnTo>
                  <a:pt x="4267271" y="0"/>
                </a:lnTo>
                <a:lnTo>
                  <a:pt x="4267271" y="3323138"/>
                </a:lnTo>
                <a:lnTo>
                  <a:pt x="0" y="3323138"/>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14700" y="2525385"/>
            <a:ext cx="11658600" cy="2205037"/>
            <a:chOff x="0" y="0"/>
            <a:chExt cx="11054080" cy="2090702"/>
          </a:xfrm>
        </p:grpSpPr>
        <p:sp>
          <p:nvSpPr>
            <p:cNvPr id="3" name="Freeform 3"/>
            <p:cNvSpPr/>
            <p:nvPr/>
          </p:nvSpPr>
          <p:spPr>
            <a:xfrm>
              <a:off x="0" y="0"/>
              <a:ext cx="11054080" cy="2090702"/>
            </a:xfrm>
            <a:custGeom>
              <a:avLst/>
              <a:gdLst/>
              <a:ahLst/>
              <a:cxnLst/>
              <a:rect l="l" t="t" r="r" b="b"/>
              <a:pathLst>
                <a:path w="11054080" h="2090702">
                  <a:moveTo>
                    <a:pt x="0" y="0"/>
                  </a:moveTo>
                  <a:lnTo>
                    <a:pt x="11054080" y="0"/>
                  </a:lnTo>
                  <a:lnTo>
                    <a:pt x="11054080" y="2090702"/>
                  </a:lnTo>
                  <a:lnTo>
                    <a:pt x="0" y="2090702"/>
                  </a:lnTo>
                  <a:close/>
                </a:path>
              </a:pathLst>
            </a:custGeom>
            <a:solidFill>
              <a:srgbClr val="000000">
                <a:alpha val="0"/>
              </a:srgbClr>
            </a:solidFill>
          </p:spPr>
        </p:sp>
        <p:sp>
          <p:nvSpPr>
            <p:cNvPr id="4" name="TextBox 4"/>
            <p:cNvSpPr txBox="1"/>
            <p:nvPr/>
          </p:nvSpPr>
          <p:spPr>
            <a:xfrm>
              <a:off x="0" y="-9525"/>
              <a:ext cx="11054080" cy="2100227"/>
            </a:xfrm>
            <a:prstGeom prst="rect">
              <a:avLst/>
            </a:prstGeom>
          </p:spPr>
          <p:txBody>
            <a:bodyPr lIns="0" tIns="0" rIns="0" bIns="0" rtlCol="0" anchor="ctr"/>
            <a:lstStyle/>
            <a:p>
              <a:pPr algn="ctr">
                <a:lnSpc>
                  <a:spcPts val="7919"/>
                </a:lnSpc>
              </a:pPr>
              <a:r>
                <a:rPr lang="en-US" sz="6599">
                  <a:solidFill>
                    <a:srgbClr val="000000"/>
                  </a:solidFill>
                  <a:latin typeface="Shadows Into Light Two"/>
                  <a:ea typeface="Shadows Into Light Two"/>
                  <a:cs typeface="Shadows Into Light Two"/>
                  <a:sym typeface="Shadows Into Light Two"/>
                </a:rPr>
                <a:t>❄️ Winter: Cold &amp; Quiet Wonders</a:t>
              </a:r>
            </a:p>
          </p:txBody>
        </p:sp>
      </p:grpSp>
      <p:sp>
        <p:nvSpPr>
          <p:cNvPr id="5" name="Freeform 5"/>
          <p:cNvSpPr/>
          <p:nvPr/>
        </p:nvSpPr>
        <p:spPr>
          <a:xfrm>
            <a:off x="9909892" y="4730422"/>
            <a:ext cx="5935025" cy="5935025"/>
          </a:xfrm>
          <a:custGeom>
            <a:avLst/>
            <a:gdLst/>
            <a:ahLst/>
            <a:cxnLst/>
            <a:rect l="l" t="t" r="r" b="b"/>
            <a:pathLst>
              <a:path w="5935025" h="5935025">
                <a:moveTo>
                  <a:pt x="0" y="0"/>
                </a:moveTo>
                <a:lnTo>
                  <a:pt x="5935025" y="0"/>
                </a:lnTo>
                <a:lnTo>
                  <a:pt x="5935025" y="5935025"/>
                </a:lnTo>
                <a:lnTo>
                  <a:pt x="0" y="5935025"/>
                </a:lnTo>
                <a:lnTo>
                  <a:pt x="0" y="0"/>
                </a:lnTo>
                <a:close/>
              </a:path>
            </a:pathLst>
          </a:custGeom>
          <a:blipFill>
            <a:blip r:embed="rId2"/>
            <a:stretch>
              <a:fillRect/>
            </a:stretch>
          </a:blipFill>
        </p:spPr>
      </p:sp>
      <p:sp>
        <p:nvSpPr>
          <p:cNvPr id="6" name="Freeform 6"/>
          <p:cNvSpPr/>
          <p:nvPr/>
        </p:nvSpPr>
        <p:spPr>
          <a:xfrm>
            <a:off x="2286000" y="0"/>
            <a:ext cx="3709309" cy="2781982"/>
          </a:xfrm>
          <a:custGeom>
            <a:avLst/>
            <a:gdLst/>
            <a:ahLst/>
            <a:cxnLst/>
            <a:rect l="l" t="t" r="r" b="b"/>
            <a:pathLst>
              <a:path w="3709309" h="2781982">
                <a:moveTo>
                  <a:pt x="0" y="0"/>
                </a:moveTo>
                <a:lnTo>
                  <a:pt x="3709309" y="0"/>
                </a:lnTo>
                <a:lnTo>
                  <a:pt x="3709309" y="2781982"/>
                </a:lnTo>
                <a:lnTo>
                  <a:pt x="0" y="2781982"/>
                </a:lnTo>
                <a:lnTo>
                  <a:pt x="0" y="0"/>
                </a:lnTo>
                <a:close/>
              </a:path>
            </a:pathLst>
          </a:custGeom>
          <a:blipFill>
            <a:blip r:embed="rId3"/>
            <a:stretch>
              <a:fillRect/>
            </a:stretch>
          </a:blipFill>
        </p:spPr>
      </p:sp>
      <p:sp>
        <p:nvSpPr>
          <p:cNvPr id="7" name="Freeform 7"/>
          <p:cNvSpPr/>
          <p:nvPr/>
        </p:nvSpPr>
        <p:spPr>
          <a:xfrm>
            <a:off x="2286000" y="5207188"/>
            <a:ext cx="4981493" cy="4981493"/>
          </a:xfrm>
          <a:custGeom>
            <a:avLst/>
            <a:gdLst/>
            <a:ahLst/>
            <a:cxnLst/>
            <a:rect l="l" t="t" r="r" b="b"/>
            <a:pathLst>
              <a:path w="4981493" h="4981493">
                <a:moveTo>
                  <a:pt x="0" y="0"/>
                </a:moveTo>
                <a:lnTo>
                  <a:pt x="4981493" y="0"/>
                </a:lnTo>
                <a:lnTo>
                  <a:pt x="4981493" y="4981493"/>
                </a:lnTo>
                <a:lnTo>
                  <a:pt x="0" y="4981493"/>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Introduction</a:t>
              </a:r>
            </a:p>
          </p:txBody>
        </p:sp>
      </p:grpSp>
      <p:grpSp>
        <p:nvGrpSpPr>
          <p:cNvPr id="5" name="Group 5"/>
          <p:cNvGrpSpPr/>
          <p:nvPr/>
        </p:nvGrpSpPr>
        <p:grpSpPr>
          <a:xfrm>
            <a:off x="2971800" y="2126457"/>
            <a:ext cx="12344400" cy="5055165"/>
            <a:chOff x="0" y="0"/>
            <a:chExt cx="11704320" cy="4793046"/>
          </a:xfrm>
        </p:grpSpPr>
        <p:sp>
          <p:nvSpPr>
            <p:cNvPr id="6" name="Freeform 6"/>
            <p:cNvSpPr/>
            <p:nvPr/>
          </p:nvSpPr>
          <p:spPr>
            <a:xfrm>
              <a:off x="0" y="0"/>
              <a:ext cx="11704320" cy="4793046"/>
            </a:xfrm>
            <a:custGeom>
              <a:avLst/>
              <a:gdLst/>
              <a:ahLst/>
              <a:cxnLst/>
              <a:rect l="l" t="t" r="r" b="b"/>
              <a:pathLst>
                <a:path w="11704320" h="4793046">
                  <a:moveTo>
                    <a:pt x="0" y="0"/>
                  </a:moveTo>
                  <a:lnTo>
                    <a:pt x="11704320" y="0"/>
                  </a:lnTo>
                  <a:lnTo>
                    <a:pt x="11704320" y="4793046"/>
                  </a:lnTo>
                  <a:lnTo>
                    <a:pt x="0" y="4793046"/>
                  </a:lnTo>
                  <a:close/>
                </a:path>
              </a:pathLst>
            </a:custGeom>
            <a:solidFill>
              <a:srgbClr val="000000">
                <a:alpha val="0"/>
              </a:srgbClr>
            </a:solidFill>
          </p:spPr>
        </p:sp>
        <p:sp>
          <p:nvSpPr>
            <p:cNvPr id="7" name="TextBox 7"/>
            <p:cNvSpPr txBox="1"/>
            <p:nvPr/>
          </p:nvSpPr>
          <p:spPr>
            <a:xfrm>
              <a:off x="0" y="-9525"/>
              <a:ext cx="11704320" cy="4802571"/>
            </a:xfrm>
            <a:prstGeom prst="rect">
              <a:avLst/>
            </a:prstGeom>
          </p:spPr>
          <p:txBody>
            <a:bodyPr lIns="0" tIns="0" rIns="0" bIns="0" rtlCol="0" anchor="t"/>
            <a:lstStyle/>
            <a:p>
              <a:pPr marL="563251" lvl="1" indent="-281626" algn="l">
                <a:lnSpc>
                  <a:spcPts val="5253"/>
                </a:lnSpc>
                <a:buFont typeface="Arial"/>
                <a:buChar char="•"/>
              </a:pPr>
              <a:r>
                <a:rPr lang="en-US" sz="4378">
                  <a:solidFill>
                    <a:srgbClr val="000000"/>
                  </a:solidFill>
                  <a:latin typeface="Solway"/>
                  <a:ea typeface="Solway"/>
                  <a:cs typeface="Solway"/>
                  <a:sym typeface="Solway"/>
                </a:rPr>
                <a:t>Winter brings a quiet transformation to nature.snow falls, animals adapt, and the days grow short. This unit invites children to explore winter’s natural phenomena with experiments, art, and sensorial work that highlight cold-weather changes and celestial beauty.</a:t>
              </a:r>
            </a:p>
          </p:txBody>
        </p:sp>
      </p:grpSp>
      <p:sp>
        <p:nvSpPr>
          <p:cNvPr id="8" name="Freeform 8"/>
          <p:cNvSpPr/>
          <p:nvPr/>
        </p:nvSpPr>
        <p:spPr>
          <a:xfrm>
            <a:off x="12036661" y="6629005"/>
            <a:ext cx="3657995" cy="3657995"/>
          </a:xfrm>
          <a:custGeom>
            <a:avLst/>
            <a:gdLst/>
            <a:ahLst/>
            <a:cxnLst/>
            <a:rect l="l" t="t" r="r" b="b"/>
            <a:pathLst>
              <a:path w="3657995" h="3657995">
                <a:moveTo>
                  <a:pt x="0" y="0"/>
                </a:moveTo>
                <a:lnTo>
                  <a:pt x="3657995" y="0"/>
                </a:lnTo>
                <a:lnTo>
                  <a:pt x="3657995" y="3657995"/>
                </a:lnTo>
                <a:lnTo>
                  <a:pt x="0" y="3657995"/>
                </a:lnTo>
                <a:lnTo>
                  <a:pt x="0" y="0"/>
                </a:lnTo>
                <a:close/>
              </a:path>
            </a:pathLst>
          </a:custGeom>
          <a:blipFill>
            <a:blip r:embed="rId2"/>
            <a:stretch>
              <a:fillRect/>
            </a:stretch>
          </a:blipFill>
        </p:spPr>
      </p:sp>
      <p:sp>
        <p:nvSpPr>
          <p:cNvPr id="9" name="Freeform 9"/>
          <p:cNvSpPr/>
          <p:nvPr/>
        </p:nvSpPr>
        <p:spPr>
          <a:xfrm>
            <a:off x="2286000" y="7458154"/>
            <a:ext cx="4237972" cy="2828846"/>
          </a:xfrm>
          <a:custGeom>
            <a:avLst/>
            <a:gdLst/>
            <a:ahLst/>
            <a:cxnLst/>
            <a:rect l="l" t="t" r="r" b="b"/>
            <a:pathLst>
              <a:path w="4237972" h="2828846">
                <a:moveTo>
                  <a:pt x="0" y="0"/>
                </a:moveTo>
                <a:lnTo>
                  <a:pt x="4237972" y="0"/>
                </a:lnTo>
                <a:lnTo>
                  <a:pt x="4237972" y="2828846"/>
                </a:lnTo>
                <a:lnTo>
                  <a:pt x="0" y="2828846"/>
                </a:lnTo>
                <a:lnTo>
                  <a:pt x="0" y="0"/>
                </a:lnTo>
                <a:close/>
              </a:path>
            </a:pathLst>
          </a:custGeom>
          <a:blipFill>
            <a:blip r:embed="rId3"/>
            <a:stretch>
              <a:fillRect/>
            </a:stretch>
          </a:blipFill>
        </p:spPr>
      </p:sp>
      <p:sp>
        <p:nvSpPr>
          <p:cNvPr id="10" name="Freeform 10"/>
          <p:cNvSpPr/>
          <p:nvPr/>
        </p:nvSpPr>
        <p:spPr>
          <a:xfrm>
            <a:off x="7388295" y="7723356"/>
            <a:ext cx="2628681" cy="2165376"/>
          </a:xfrm>
          <a:custGeom>
            <a:avLst/>
            <a:gdLst/>
            <a:ahLst/>
            <a:cxnLst/>
            <a:rect l="l" t="t" r="r" b="b"/>
            <a:pathLst>
              <a:path w="2628681" h="2165376">
                <a:moveTo>
                  <a:pt x="0" y="0"/>
                </a:moveTo>
                <a:lnTo>
                  <a:pt x="2628681" y="0"/>
                </a:lnTo>
                <a:lnTo>
                  <a:pt x="2628681" y="2165376"/>
                </a:lnTo>
                <a:lnTo>
                  <a:pt x="0" y="2165376"/>
                </a:lnTo>
                <a:lnTo>
                  <a:pt x="0" y="0"/>
                </a:lnTo>
                <a:close/>
              </a:path>
            </a:pathLst>
          </a:custGeom>
          <a:blipFill>
            <a:blip r:embed="rId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Key Concepts &amp; Objectives</a:t>
              </a:r>
            </a:p>
          </p:txBody>
        </p:sp>
      </p:grpSp>
      <p:grpSp>
        <p:nvGrpSpPr>
          <p:cNvPr id="5" name="Group 5"/>
          <p:cNvGrpSpPr/>
          <p:nvPr/>
        </p:nvGrpSpPr>
        <p:grpSpPr>
          <a:xfrm>
            <a:off x="2971800" y="2400300"/>
            <a:ext cx="12344400" cy="5355687"/>
            <a:chOff x="0" y="0"/>
            <a:chExt cx="11704320" cy="5077985"/>
          </a:xfrm>
        </p:grpSpPr>
        <p:sp>
          <p:nvSpPr>
            <p:cNvPr id="6" name="Freeform 6"/>
            <p:cNvSpPr/>
            <p:nvPr/>
          </p:nvSpPr>
          <p:spPr>
            <a:xfrm>
              <a:off x="0" y="0"/>
              <a:ext cx="11704320" cy="5077985"/>
            </a:xfrm>
            <a:custGeom>
              <a:avLst/>
              <a:gdLst/>
              <a:ahLst/>
              <a:cxnLst/>
              <a:rect l="l" t="t" r="r" b="b"/>
              <a:pathLst>
                <a:path w="11704320" h="5077985">
                  <a:moveTo>
                    <a:pt x="0" y="0"/>
                  </a:moveTo>
                  <a:lnTo>
                    <a:pt x="11704320" y="0"/>
                  </a:lnTo>
                  <a:lnTo>
                    <a:pt x="11704320" y="5077985"/>
                  </a:lnTo>
                  <a:lnTo>
                    <a:pt x="0" y="5077985"/>
                  </a:lnTo>
                  <a:close/>
                </a:path>
              </a:pathLst>
            </a:custGeom>
            <a:solidFill>
              <a:srgbClr val="000000">
                <a:alpha val="0"/>
              </a:srgbClr>
            </a:solidFill>
          </p:spPr>
        </p:sp>
        <p:sp>
          <p:nvSpPr>
            <p:cNvPr id="7" name="TextBox 7"/>
            <p:cNvSpPr txBox="1"/>
            <p:nvPr/>
          </p:nvSpPr>
          <p:spPr>
            <a:xfrm>
              <a:off x="0" y="-9525"/>
              <a:ext cx="11704320" cy="5087510"/>
            </a:xfrm>
            <a:prstGeom prst="rect">
              <a:avLst/>
            </a:prstGeom>
          </p:spPr>
          <p:txBody>
            <a:bodyPr lIns="0" tIns="0" rIns="0" bIns="0" rtlCol="0" anchor="t"/>
            <a:lstStyle/>
            <a:p>
              <a:pPr marL="454854" lvl="1" indent="-227427" algn="l">
                <a:lnSpc>
                  <a:spcPts val="4241"/>
                </a:lnSpc>
                <a:buFont typeface="Arial"/>
                <a:buChar char="•"/>
              </a:pPr>
              <a:r>
                <a:rPr lang="en-US" sz="3534">
                  <a:solidFill>
                    <a:srgbClr val="000000"/>
                  </a:solidFill>
                  <a:latin typeface="Solway"/>
                  <a:ea typeface="Solway"/>
                  <a:cs typeface="Solway"/>
                  <a:sym typeface="Solway"/>
                </a:rPr>
                <a:t>- Observe and understand states of matter (solid/liquid)</a:t>
              </a:r>
            </a:p>
            <a:p>
              <a:pPr marL="454854" lvl="1" indent="-227427" algn="l">
                <a:lnSpc>
                  <a:spcPts val="4241"/>
                </a:lnSpc>
                <a:buFont typeface="Arial"/>
                <a:buChar char="•"/>
              </a:pPr>
              <a:r>
                <a:rPr lang="en-US" sz="3534">
                  <a:solidFill>
                    <a:srgbClr val="000000"/>
                  </a:solidFill>
                  <a:latin typeface="Solway"/>
                  <a:ea typeface="Solway"/>
                  <a:cs typeface="Solway"/>
                  <a:sym typeface="Solway"/>
                </a:rPr>
                <a:t>- Explore properties of ice, snow, and salt</a:t>
              </a:r>
            </a:p>
            <a:p>
              <a:pPr marL="454854" lvl="1" indent="-227427" algn="l">
                <a:lnSpc>
                  <a:spcPts val="4241"/>
                </a:lnSpc>
                <a:buFont typeface="Arial"/>
                <a:buChar char="•"/>
              </a:pPr>
              <a:r>
                <a:rPr lang="en-US" sz="3534">
                  <a:solidFill>
                    <a:srgbClr val="000000"/>
                  </a:solidFill>
                  <a:latin typeface="Solway"/>
                  <a:ea typeface="Solway"/>
                  <a:cs typeface="Solway"/>
                  <a:sym typeface="Solway"/>
                </a:rPr>
                <a:t>- Identify and sort evergreen tree parts</a:t>
              </a:r>
            </a:p>
            <a:p>
              <a:pPr marL="454854" lvl="1" indent="-227427" algn="l">
                <a:lnSpc>
                  <a:spcPts val="4241"/>
                </a:lnSpc>
                <a:buFont typeface="Arial"/>
                <a:buChar char="•"/>
              </a:pPr>
              <a:r>
                <a:rPr lang="en-US" sz="3534">
                  <a:solidFill>
                    <a:srgbClr val="000000"/>
                  </a:solidFill>
                  <a:latin typeface="Solway"/>
                  <a:ea typeface="Solway"/>
                  <a:cs typeface="Solway"/>
                  <a:sym typeface="Solway"/>
                </a:rPr>
                <a:t>- Learn about animals in polar climates</a:t>
              </a:r>
            </a:p>
            <a:p>
              <a:pPr marL="454854" lvl="1" indent="-227427" algn="l">
                <a:lnSpc>
                  <a:spcPts val="4241"/>
                </a:lnSpc>
                <a:buFont typeface="Arial"/>
                <a:buChar char="•"/>
              </a:pPr>
              <a:r>
                <a:rPr lang="en-US" sz="3534">
                  <a:solidFill>
                    <a:srgbClr val="000000"/>
                  </a:solidFill>
                  <a:latin typeface="Solway"/>
                  <a:ea typeface="Solway"/>
                  <a:cs typeface="Solway"/>
                  <a:sym typeface="Solway"/>
                </a:rPr>
                <a:t>- Introduce night sky and constellations</a:t>
              </a:r>
            </a:p>
            <a:p>
              <a:pPr marL="454854" lvl="1" indent="-227427" algn="l">
                <a:lnSpc>
                  <a:spcPts val="4241"/>
                </a:lnSpc>
                <a:buFont typeface="Arial"/>
                <a:buChar char="•"/>
              </a:pPr>
              <a:r>
                <a:rPr lang="en-US" sz="3534">
                  <a:solidFill>
                    <a:srgbClr val="000000"/>
                  </a:solidFill>
                  <a:latin typeface="Solway"/>
                  <a:ea typeface="Solway"/>
                  <a:cs typeface="Solway"/>
                  <a:sym typeface="Solway"/>
                </a:rPr>
                <a:t>- Develop scientific curiosity through sensory experiences</a:t>
              </a:r>
            </a:p>
          </p:txBody>
        </p:sp>
      </p:grpSp>
      <p:sp>
        <p:nvSpPr>
          <p:cNvPr id="8" name="Freeform 8"/>
          <p:cNvSpPr/>
          <p:nvPr/>
        </p:nvSpPr>
        <p:spPr>
          <a:xfrm>
            <a:off x="6308620" y="6293252"/>
            <a:ext cx="9693380" cy="3993748"/>
          </a:xfrm>
          <a:custGeom>
            <a:avLst/>
            <a:gdLst/>
            <a:ahLst/>
            <a:cxnLst/>
            <a:rect l="l" t="t" r="r" b="b"/>
            <a:pathLst>
              <a:path w="9693380" h="3993748">
                <a:moveTo>
                  <a:pt x="0" y="0"/>
                </a:moveTo>
                <a:lnTo>
                  <a:pt x="9693380" y="0"/>
                </a:lnTo>
                <a:lnTo>
                  <a:pt x="9693380" y="3993748"/>
                </a:lnTo>
                <a:lnTo>
                  <a:pt x="0" y="3993748"/>
                </a:lnTo>
                <a:lnTo>
                  <a:pt x="0" y="0"/>
                </a:lnTo>
                <a:close/>
              </a:path>
            </a:pathLst>
          </a:custGeom>
          <a:blipFill>
            <a:blip r:embed="rId2"/>
            <a:stretch>
              <a:fillRect t="-9172" b="-9172"/>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Key Vocabulary</a:t>
              </a:r>
            </a:p>
          </p:txBody>
        </p:sp>
      </p:grpSp>
      <p:grpSp>
        <p:nvGrpSpPr>
          <p:cNvPr id="5" name="Group 5"/>
          <p:cNvGrpSpPr/>
          <p:nvPr/>
        </p:nvGrpSpPr>
        <p:grpSpPr>
          <a:xfrm>
            <a:off x="2971800" y="2793290"/>
            <a:ext cx="12344400" cy="3436971"/>
            <a:chOff x="0" y="0"/>
            <a:chExt cx="11704320" cy="3258758"/>
          </a:xfrm>
        </p:grpSpPr>
        <p:sp>
          <p:nvSpPr>
            <p:cNvPr id="6" name="Freeform 6"/>
            <p:cNvSpPr/>
            <p:nvPr/>
          </p:nvSpPr>
          <p:spPr>
            <a:xfrm>
              <a:off x="0" y="0"/>
              <a:ext cx="11704320" cy="3258758"/>
            </a:xfrm>
            <a:custGeom>
              <a:avLst/>
              <a:gdLst/>
              <a:ahLst/>
              <a:cxnLst/>
              <a:rect l="l" t="t" r="r" b="b"/>
              <a:pathLst>
                <a:path w="11704320" h="3258758">
                  <a:moveTo>
                    <a:pt x="0" y="0"/>
                  </a:moveTo>
                  <a:lnTo>
                    <a:pt x="11704320" y="0"/>
                  </a:lnTo>
                  <a:lnTo>
                    <a:pt x="11704320" y="3258758"/>
                  </a:lnTo>
                  <a:lnTo>
                    <a:pt x="0" y="3258758"/>
                  </a:lnTo>
                  <a:close/>
                </a:path>
              </a:pathLst>
            </a:custGeom>
            <a:solidFill>
              <a:srgbClr val="000000">
                <a:alpha val="0"/>
              </a:srgbClr>
            </a:solidFill>
          </p:spPr>
        </p:sp>
        <p:sp>
          <p:nvSpPr>
            <p:cNvPr id="7" name="TextBox 7"/>
            <p:cNvSpPr txBox="1"/>
            <p:nvPr/>
          </p:nvSpPr>
          <p:spPr>
            <a:xfrm>
              <a:off x="0" y="0"/>
              <a:ext cx="11704320" cy="3258758"/>
            </a:xfrm>
            <a:prstGeom prst="rect">
              <a:avLst/>
            </a:prstGeom>
          </p:spPr>
          <p:txBody>
            <a:bodyPr lIns="0" tIns="0" rIns="0" bIns="0" rtlCol="0" anchor="t"/>
            <a:lstStyle/>
            <a:p>
              <a:pPr marL="617728" lvl="1" indent="-308864" algn="l">
                <a:lnSpc>
                  <a:spcPts val="5759"/>
                </a:lnSpc>
                <a:buFont typeface="Arial"/>
                <a:buChar char="•"/>
              </a:pPr>
              <a:r>
                <a:rPr lang="en-US" sz="4799">
                  <a:solidFill>
                    <a:srgbClr val="000000"/>
                  </a:solidFill>
                  <a:latin typeface="Solway"/>
                  <a:ea typeface="Solway"/>
                  <a:cs typeface="Solway"/>
                  <a:sym typeface="Solway"/>
                </a:rPr>
                <a:t>Winter, cold, freeze, melt, solid, liquid</a:t>
              </a:r>
            </a:p>
            <a:p>
              <a:pPr marL="617728" lvl="1" indent="-308864" algn="l">
                <a:lnSpc>
                  <a:spcPts val="5759"/>
                </a:lnSpc>
                <a:buFont typeface="Arial"/>
                <a:buChar char="•"/>
              </a:pPr>
              <a:r>
                <a:rPr lang="en-US" sz="4799">
                  <a:solidFill>
                    <a:srgbClr val="000000"/>
                  </a:solidFill>
                  <a:latin typeface="Solway"/>
                  <a:ea typeface="Solway"/>
                  <a:cs typeface="Solway"/>
                  <a:sym typeface="Solway"/>
                </a:rPr>
                <a:t>Evergreen, pinecone, needle, branch</a:t>
              </a:r>
            </a:p>
            <a:p>
              <a:pPr marL="617728" lvl="1" indent="-308864" algn="l">
                <a:lnSpc>
                  <a:spcPts val="5759"/>
                </a:lnSpc>
                <a:buFont typeface="Arial"/>
                <a:buChar char="•"/>
              </a:pPr>
              <a:r>
                <a:rPr lang="en-US" sz="4799">
                  <a:solidFill>
                    <a:srgbClr val="000000"/>
                  </a:solidFill>
                  <a:latin typeface="Solway"/>
                  <a:ea typeface="Solway"/>
                  <a:cs typeface="Solway"/>
                  <a:sym typeface="Solway"/>
                </a:rPr>
                <a:t>Polar bear, penguin, hibernate, blubber</a:t>
              </a:r>
            </a:p>
            <a:p>
              <a:pPr marL="617728" lvl="1" indent="-308864" algn="l">
                <a:lnSpc>
                  <a:spcPts val="5759"/>
                </a:lnSpc>
                <a:buFont typeface="Arial"/>
                <a:buChar char="•"/>
              </a:pPr>
              <a:r>
                <a:rPr lang="en-US" sz="4799">
                  <a:solidFill>
                    <a:srgbClr val="000000"/>
                  </a:solidFill>
                  <a:latin typeface="Solway"/>
                  <a:ea typeface="Solway"/>
                  <a:cs typeface="Solway"/>
                  <a:sym typeface="Solway"/>
                </a:rPr>
                <a:t>Star, moon, constellation, night, sky</a:t>
              </a:r>
            </a:p>
          </p:txBody>
        </p:sp>
      </p:grpSp>
      <p:sp>
        <p:nvSpPr>
          <p:cNvPr id="8" name="Freeform 8"/>
          <p:cNvSpPr/>
          <p:nvPr/>
        </p:nvSpPr>
        <p:spPr>
          <a:xfrm>
            <a:off x="9529439" y="5806200"/>
            <a:ext cx="6333287" cy="4480800"/>
          </a:xfrm>
          <a:custGeom>
            <a:avLst/>
            <a:gdLst/>
            <a:ahLst/>
            <a:cxnLst/>
            <a:rect l="l" t="t" r="r" b="b"/>
            <a:pathLst>
              <a:path w="6333287" h="4480800">
                <a:moveTo>
                  <a:pt x="0" y="0"/>
                </a:moveTo>
                <a:lnTo>
                  <a:pt x="6333287" y="0"/>
                </a:lnTo>
                <a:lnTo>
                  <a:pt x="6333287" y="4480800"/>
                </a:lnTo>
                <a:lnTo>
                  <a:pt x="0" y="4480800"/>
                </a:lnTo>
                <a:lnTo>
                  <a:pt x="0" y="0"/>
                </a:lnTo>
                <a:close/>
              </a:path>
            </a:pathLst>
          </a:custGeom>
          <a:blipFill>
            <a:blip r:embed="rId2"/>
            <a:stretch>
              <a:fillRect/>
            </a:stretch>
          </a:blipFill>
        </p:spPr>
      </p:sp>
      <p:sp>
        <p:nvSpPr>
          <p:cNvPr id="9" name="Freeform 9"/>
          <p:cNvSpPr/>
          <p:nvPr/>
        </p:nvSpPr>
        <p:spPr>
          <a:xfrm>
            <a:off x="12956453" y="0"/>
            <a:ext cx="2739139" cy="2739139"/>
          </a:xfrm>
          <a:custGeom>
            <a:avLst/>
            <a:gdLst/>
            <a:ahLst/>
            <a:cxnLst/>
            <a:rect l="l" t="t" r="r" b="b"/>
            <a:pathLst>
              <a:path w="2739139" h="2739139">
                <a:moveTo>
                  <a:pt x="0" y="0"/>
                </a:moveTo>
                <a:lnTo>
                  <a:pt x="2739139" y="0"/>
                </a:lnTo>
                <a:lnTo>
                  <a:pt x="2739139" y="2739139"/>
                </a:lnTo>
                <a:lnTo>
                  <a:pt x="0" y="2739139"/>
                </a:lnTo>
                <a:lnTo>
                  <a:pt x="0" y="0"/>
                </a:lnTo>
                <a:close/>
              </a:path>
            </a:pathLst>
          </a:custGeom>
          <a:blipFill>
            <a:blip r:embed="rId3"/>
            <a:stretch>
              <a:fillRect/>
            </a:stretch>
          </a:blipFill>
        </p:spPr>
      </p:sp>
      <p:sp>
        <p:nvSpPr>
          <p:cNvPr id="10" name="Freeform 10"/>
          <p:cNvSpPr/>
          <p:nvPr/>
        </p:nvSpPr>
        <p:spPr>
          <a:xfrm>
            <a:off x="2501854" y="5899615"/>
            <a:ext cx="5849847" cy="4387385"/>
          </a:xfrm>
          <a:custGeom>
            <a:avLst/>
            <a:gdLst/>
            <a:ahLst/>
            <a:cxnLst/>
            <a:rect l="l" t="t" r="r" b="b"/>
            <a:pathLst>
              <a:path w="5849847" h="4387385">
                <a:moveTo>
                  <a:pt x="0" y="0"/>
                </a:moveTo>
                <a:lnTo>
                  <a:pt x="5849847" y="0"/>
                </a:lnTo>
                <a:lnTo>
                  <a:pt x="5849847" y="4387385"/>
                </a:lnTo>
                <a:lnTo>
                  <a:pt x="0" y="4387385"/>
                </a:lnTo>
                <a:lnTo>
                  <a:pt x="0" y="0"/>
                </a:lnTo>
                <a:close/>
              </a:path>
            </a:pathLst>
          </a:custGeom>
          <a:blipFill>
            <a:blip r:embed="rId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55840"/>
            <a:ext cx="12344400" cy="2344460"/>
            <a:chOff x="0" y="0"/>
            <a:chExt cx="11704320" cy="2222895"/>
          </a:xfrm>
        </p:grpSpPr>
        <p:sp>
          <p:nvSpPr>
            <p:cNvPr id="3" name="Freeform 3"/>
            <p:cNvSpPr/>
            <p:nvPr/>
          </p:nvSpPr>
          <p:spPr>
            <a:xfrm>
              <a:off x="0" y="0"/>
              <a:ext cx="11704320" cy="2222895"/>
            </a:xfrm>
            <a:custGeom>
              <a:avLst/>
              <a:gdLst/>
              <a:ahLst/>
              <a:cxnLst/>
              <a:rect l="l" t="t" r="r" b="b"/>
              <a:pathLst>
                <a:path w="11704320" h="2222895">
                  <a:moveTo>
                    <a:pt x="0" y="0"/>
                  </a:moveTo>
                  <a:lnTo>
                    <a:pt x="11704320" y="0"/>
                  </a:lnTo>
                  <a:lnTo>
                    <a:pt x="11704320" y="2222895"/>
                  </a:lnTo>
                  <a:lnTo>
                    <a:pt x="0" y="2222895"/>
                  </a:lnTo>
                  <a:close/>
                </a:path>
              </a:pathLst>
            </a:custGeom>
            <a:solidFill>
              <a:srgbClr val="000000">
                <a:alpha val="0"/>
              </a:srgbClr>
            </a:solidFill>
          </p:spPr>
        </p:sp>
        <p:sp>
          <p:nvSpPr>
            <p:cNvPr id="4" name="TextBox 4"/>
            <p:cNvSpPr txBox="1"/>
            <p:nvPr/>
          </p:nvSpPr>
          <p:spPr>
            <a:xfrm>
              <a:off x="0" y="-9525"/>
              <a:ext cx="11704320" cy="2232420"/>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Snow and Ice Experiments</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marL="527243" lvl="1" indent="-263621" algn="l">
                <a:lnSpc>
                  <a:spcPts val="4916"/>
                </a:lnSpc>
                <a:buFont typeface="Arial"/>
                <a:buChar char="•"/>
              </a:pPr>
              <a:r>
                <a:rPr lang="en-US" sz="4096">
                  <a:solidFill>
                    <a:srgbClr val="000000"/>
                  </a:solidFill>
                  <a:latin typeface="Solway"/>
                  <a:ea typeface="Solway"/>
                  <a:cs typeface="Solway"/>
                  <a:sym typeface="Solway"/>
                </a:rPr>
                <a:t>Objective: Explore freezing, melting, and salt reactions.</a:t>
              </a:r>
            </a:p>
            <a:p>
              <a:pPr marL="527243" lvl="1" indent="-263621" algn="l">
                <a:lnSpc>
                  <a:spcPts val="4916"/>
                </a:lnSpc>
                <a:buFont typeface="Arial"/>
                <a:buChar char="•"/>
              </a:pPr>
              <a:r>
                <a:rPr lang="en-US" sz="4096">
                  <a:solidFill>
                    <a:srgbClr val="000000"/>
                  </a:solidFill>
                  <a:latin typeface="Solway"/>
                  <a:ea typeface="Solway"/>
                  <a:cs typeface="Solway"/>
                  <a:sym typeface="Solway"/>
                </a:rPr>
                <a:t>Materials: Ice cubes, salt, colored water</a:t>
              </a:r>
            </a:p>
            <a:p>
              <a:pPr marL="527243" lvl="1" indent="-263621" algn="l">
                <a:lnSpc>
                  <a:spcPts val="4916"/>
                </a:lnSpc>
                <a:buFont typeface="Arial"/>
                <a:buChar char="•"/>
              </a:pPr>
              <a:r>
                <a:rPr lang="en-US" sz="4096">
                  <a:solidFill>
                    <a:srgbClr val="000000"/>
                  </a:solidFill>
                  <a:latin typeface="Solway"/>
                  <a:ea typeface="Solway"/>
                  <a:cs typeface="Solway"/>
                  <a:sym typeface="Solway"/>
                </a:rPr>
                <a:t>Presentation: Observe melting, record results</a:t>
              </a:r>
            </a:p>
            <a:p>
              <a:pPr marL="527243" lvl="1" indent="-263621" algn="l">
                <a:lnSpc>
                  <a:spcPts val="4916"/>
                </a:lnSpc>
                <a:buFont typeface="Arial"/>
                <a:buChar char="•"/>
              </a:pPr>
              <a:r>
                <a:rPr lang="en-US" sz="4096">
                  <a:solidFill>
                    <a:srgbClr val="000000"/>
                  </a:solidFill>
                  <a:latin typeface="Solway"/>
                  <a:ea typeface="Solway"/>
                  <a:cs typeface="Solway"/>
                  <a:sym typeface="Solway"/>
                </a:rPr>
                <a:t>Extensions: Make ice lanterns or freeze nature items</a:t>
              </a:r>
            </a:p>
          </p:txBody>
        </p:sp>
      </p:grpSp>
      <p:sp>
        <p:nvSpPr>
          <p:cNvPr id="8" name="Freeform 8"/>
          <p:cNvSpPr/>
          <p:nvPr/>
        </p:nvSpPr>
        <p:spPr>
          <a:xfrm>
            <a:off x="12993800" y="5794772"/>
            <a:ext cx="3008200" cy="4506666"/>
          </a:xfrm>
          <a:custGeom>
            <a:avLst/>
            <a:gdLst/>
            <a:ahLst/>
            <a:cxnLst/>
            <a:rect l="l" t="t" r="r" b="b"/>
            <a:pathLst>
              <a:path w="3008200" h="4506666">
                <a:moveTo>
                  <a:pt x="0" y="0"/>
                </a:moveTo>
                <a:lnTo>
                  <a:pt x="3008200" y="0"/>
                </a:lnTo>
                <a:lnTo>
                  <a:pt x="3008200" y="4506666"/>
                </a:lnTo>
                <a:lnTo>
                  <a:pt x="0" y="4506666"/>
                </a:lnTo>
                <a:lnTo>
                  <a:pt x="0" y="0"/>
                </a:lnTo>
                <a:close/>
              </a:path>
            </a:pathLst>
          </a:custGeom>
          <a:blipFill>
            <a:blip r:embed="rId2"/>
            <a:stretch>
              <a:fillRect/>
            </a:stretch>
          </a:blipFill>
        </p:spPr>
      </p:sp>
      <p:sp>
        <p:nvSpPr>
          <p:cNvPr id="9" name="Freeform 9"/>
          <p:cNvSpPr/>
          <p:nvPr/>
        </p:nvSpPr>
        <p:spPr>
          <a:xfrm>
            <a:off x="2540288" y="6305194"/>
            <a:ext cx="5328326" cy="3996244"/>
          </a:xfrm>
          <a:custGeom>
            <a:avLst/>
            <a:gdLst/>
            <a:ahLst/>
            <a:cxnLst/>
            <a:rect l="l" t="t" r="r" b="b"/>
            <a:pathLst>
              <a:path w="5328326" h="3996244">
                <a:moveTo>
                  <a:pt x="0" y="0"/>
                </a:moveTo>
                <a:lnTo>
                  <a:pt x="5328325" y="0"/>
                </a:lnTo>
                <a:lnTo>
                  <a:pt x="5328325" y="3996244"/>
                </a:lnTo>
                <a:lnTo>
                  <a:pt x="0" y="3996244"/>
                </a:lnTo>
                <a:lnTo>
                  <a:pt x="0" y="0"/>
                </a:lnTo>
                <a:close/>
              </a:path>
            </a:pathLst>
          </a:custGeom>
          <a:blipFill>
            <a:blip r:embed="rId3"/>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55840"/>
            <a:ext cx="12344400" cy="2344460"/>
            <a:chOff x="0" y="0"/>
            <a:chExt cx="11704320" cy="2222895"/>
          </a:xfrm>
        </p:grpSpPr>
        <p:sp>
          <p:nvSpPr>
            <p:cNvPr id="3" name="Freeform 3"/>
            <p:cNvSpPr/>
            <p:nvPr/>
          </p:nvSpPr>
          <p:spPr>
            <a:xfrm>
              <a:off x="0" y="0"/>
              <a:ext cx="11704320" cy="2222895"/>
            </a:xfrm>
            <a:custGeom>
              <a:avLst/>
              <a:gdLst/>
              <a:ahLst/>
              <a:cxnLst/>
              <a:rect l="l" t="t" r="r" b="b"/>
              <a:pathLst>
                <a:path w="11704320" h="2222895">
                  <a:moveTo>
                    <a:pt x="0" y="0"/>
                  </a:moveTo>
                  <a:lnTo>
                    <a:pt x="11704320" y="0"/>
                  </a:lnTo>
                  <a:lnTo>
                    <a:pt x="11704320" y="2222895"/>
                  </a:lnTo>
                  <a:lnTo>
                    <a:pt x="0" y="2222895"/>
                  </a:lnTo>
                  <a:close/>
                </a:path>
              </a:pathLst>
            </a:custGeom>
            <a:solidFill>
              <a:srgbClr val="000000">
                <a:alpha val="0"/>
              </a:srgbClr>
            </a:solidFill>
          </p:spPr>
        </p:sp>
        <p:sp>
          <p:nvSpPr>
            <p:cNvPr id="4" name="TextBox 4"/>
            <p:cNvSpPr txBox="1"/>
            <p:nvPr/>
          </p:nvSpPr>
          <p:spPr>
            <a:xfrm>
              <a:off x="0" y="-9525"/>
              <a:ext cx="11704320" cy="2232420"/>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Evergreen Tree Study</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marL="527243" lvl="1" indent="-263621" algn="l">
                <a:lnSpc>
                  <a:spcPts val="4916"/>
                </a:lnSpc>
                <a:buFont typeface="Arial"/>
                <a:buChar char="•"/>
              </a:pPr>
              <a:r>
                <a:rPr lang="en-US" sz="4096">
                  <a:solidFill>
                    <a:srgbClr val="000000"/>
                  </a:solidFill>
                  <a:latin typeface="Solway"/>
                  <a:ea typeface="Solway"/>
                  <a:cs typeface="Solway"/>
                  <a:sym typeface="Solway"/>
                </a:rPr>
                <a:t>Objective: Identify evergreen tree parts and differences.</a:t>
              </a:r>
            </a:p>
            <a:p>
              <a:pPr marL="527243" lvl="1" indent="-263621" algn="l">
                <a:lnSpc>
                  <a:spcPts val="4916"/>
                </a:lnSpc>
                <a:buFont typeface="Arial"/>
                <a:buChar char="•"/>
              </a:pPr>
              <a:r>
                <a:rPr lang="en-US" sz="4096">
                  <a:solidFill>
                    <a:srgbClr val="000000"/>
                  </a:solidFill>
                  <a:latin typeface="Solway"/>
                  <a:ea typeface="Solway"/>
                  <a:cs typeface="Solway"/>
                  <a:sym typeface="Solway"/>
                </a:rPr>
                <a:t>Materials: Pinecones, branches, sorting trays</a:t>
              </a:r>
            </a:p>
            <a:p>
              <a:pPr marL="527243" lvl="1" indent="-263621" algn="l">
                <a:lnSpc>
                  <a:spcPts val="4916"/>
                </a:lnSpc>
                <a:buFont typeface="Arial"/>
                <a:buChar char="•"/>
              </a:pPr>
              <a:r>
                <a:rPr lang="en-US" sz="4096">
                  <a:solidFill>
                    <a:srgbClr val="000000"/>
                  </a:solidFill>
                  <a:latin typeface="Solway"/>
                  <a:ea typeface="Solway"/>
                  <a:cs typeface="Solway"/>
                  <a:sym typeface="Solway"/>
                </a:rPr>
                <a:t>Presentation: Classify shapes, textures</a:t>
              </a:r>
            </a:p>
            <a:p>
              <a:pPr marL="527243" lvl="1" indent="-263621" algn="l">
                <a:lnSpc>
                  <a:spcPts val="4916"/>
                </a:lnSpc>
                <a:buFont typeface="Arial"/>
                <a:buChar char="•"/>
              </a:pPr>
              <a:r>
                <a:rPr lang="en-US" sz="4096">
                  <a:solidFill>
                    <a:srgbClr val="000000"/>
                  </a:solidFill>
                  <a:latin typeface="Solway"/>
                  <a:ea typeface="Solway"/>
                  <a:cs typeface="Solway"/>
                  <a:sym typeface="Solway"/>
                </a:rPr>
                <a:t>Extensions: Pinecone art, nature wreaths</a:t>
              </a:r>
            </a:p>
          </p:txBody>
        </p:sp>
      </p:grpSp>
      <p:sp>
        <p:nvSpPr>
          <p:cNvPr id="8" name="Freeform 8"/>
          <p:cNvSpPr/>
          <p:nvPr/>
        </p:nvSpPr>
        <p:spPr>
          <a:xfrm>
            <a:off x="6899947" y="6105887"/>
            <a:ext cx="3842931" cy="3842931"/>
          </a:xfrm>
          <a:custGeom>
            <a:avLst/>
            <a:gdLst/>
            <a:ahLst/>
            <a:cxnLst/>
            <a:rect l="l" t="t" r="r" b="b"/>
            <a:pathLst>
              <a:path w="3842931" h="3842931">
                <a:moveTo>
                  <a:pt x="0" y="0"/>
                </a:moveTo>
                <a:lnTo>
                  <a:pt x="3842932" y="0"/>
                </a:lnTo>
                <a:lnTo>
                  <a:pt x="3842932" y="3842932"/>
                </a:lnTo>
                <a:lnTo>
                  <a:pt x="0" y="3842932"/>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55840"/>
            <a:ext cx="12344400" cy="2344460"/>
            <a:chOff x="0" y="0"/>
            <a:chExt cx="11704320" cy="2222895"/>
          </a:xfrm>
        </p:grpSpPr>
        <p:sp>
          <p:nvSpPr>
            <p:cNvPr id="3" name="Freeform 3"/>
            <p:cNvSpPr/>
            <p:nvPr/>
          </p:nvSpPr>
          <p:spPr>
            <a:xfrm>
              <a:off x="0" y="0"/>
              <a:ext cx="11704320" cy="2222895"/>
            </a:xfrm>
            <a:custGeom>
              <a:avLst/>
              <a:gdLst/>
              <a:ahLst/>
              <a:cxnLst/>
              <a:rect l="l" t="t" r="r" b="b"/>
              <a:pathLst>
                <a:path w="11704320" h="2222895">
                  <a:moveTo>
                    <a:pt x="0" y="0"/>
                  </a:moveTo>
                  <a:lnTo>
                    <a:pt x="11704320" y="0"/>
                  </a:lnTo>
                  <a:lnTo>
                    <a:pt x="11704320" y="2222895"/>
                  </a:lnTo>
                  <a:lnTo>
                    <a:pt x="0" y="2222895"/>
                  </a:lnTo>
                  <a:close/>
                </a:path>
              </a:pathLst>
            </a:custGeom>
            <a:solidFill>
              <a:srgbClr val="000000">
                <a:alpha val="0"/>
              </a:srgbClr>
            </a:solidFill>
          </p:spPr>
        </p:sp>
        <p:sp>
          <p:nvSpPr>
            <p:cNvPr id="4" name="TextBox 4"/>
            <p:cNvSpPr txBox="1"/>
            <p:nvPr/>
          </p:nvSpPr>
          <p:spPr>
            <a:xfrm>
              <a:off x="0" y="-9525"/>
              <a:ext cx="11704320" cy="2232420"/>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Polar Animal Exploration</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FFFFFF">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marL="527243" lvl="1" indent="-263621" algn="l">
                <a:lnSpc>
                  <a:spcPts val="4916"/>
                </a:lnSpc>
                <a:buFont typeface="Arial"/>
                <a:buChar char="•"/>
              </a:pPr>
              <a:r>
                <a:rPr lang="en-US" sz="4096">
                  <a:solidFill>
                    <a:srgbClr val="000000"/>
                  </a:solidFill>
                  <a:latin typeface="Solway"/>
                  <a:ea typeface="Solway"/>
                  <a:cs typeface="Solway"/>
                  <a:sym typeface="Solway"/>
                </a:rPr>
                <a:t>Objective: Discover animal adaptations for cold.</a:t>
              </a:r>
            </a:p>
            <a:p>
              <a:pPr marL="527243" lvl="1" indent="-263621" algn="l">
                <a:lnSpc>
                  <a:spcPts val="4916"/>
                </a:lnSpc>
                <a:buFont typeface="Arial"/>
                <a:buChar char="•"/>
              </a:pPr>
              <a:r>
                <a:rPr lang="en-US" sz="4096">
                  <a:solidFill>
                    <a:srgbClr val="000000"/>
                  </a:solidFill>
                  <a:latin typeface="Solway"/>
                  <a:ea typeface="Solway"/>
                  <a:cs typeface="Solway"/>
                  <a:sym typeface="Solway"/>
                </a:rPr>
                <a:t>Materials: Animal figurines, map, gloves, blubber demo</a:t>
              </a:r>
            </a:p>
            <a:p>
              <a:pPr marL="527243" lvl="1" indent="-263621" algn="l">
                <a:lnSpc>
                  <a:spcPts val="4916"/>
                </a:lnSpc>
                <a:buFont typeface="Arial"/>
                <a:buChar char="•"/>
              </a:pPr>
              <a:r>
                <a:rPr lang="en-US" sz="4096">
                  <a:solidFill>
                    <a:srgbClr val="000000"/>
                  </a:solidFill>
                  <a:latin typeface="Solway"/>
                  <a:ea typeface="Solway"/>
                  <a:cs typeface="Solway"/>
                  <a:sym typeface="Solway"/>
                </a:rPr>
                <a:t>Presentation: Sort land vs. sea animals, globe review</a:t>
              </a:r>
            </a:p>
            <a:p>
              <a:pPr marL="527243" lvl="1" indent="-263621" algn="l">
                <a:lnSpc>
                  <a:spcPts val="4916"/>
                </a:lnSpc>
                <a:buFont typeface="Arial"/>
                <a:buChar char="•"/>
              </a:pPr>
              <a:r>
                <a:rPr lang="en-US" sz="4096">
                  <a:solidFill>
                    <a:srgbClr val="000000"/>
                  </a:solidFill>
                  <a:latin typeface="Solway"/>
                  <a:ea typeface="Solway"/>
                  <a:cs typeface="Solway"/>
                  <a:sym typeface="Solway"/>
                </a:rPr>
                <a:t>Extensions: Blubber experiment with bags of fat &amp; ice</a:t>
              </a:r>
            </a:p>
          </p:txBody>
        </p:sp>
      </p:grpSp>
      <p:sp>
        <p:nvSpPr>
          <p:cNvPr id="8" name="Freeform 8"/>
          <p:cNvSpPr/>
          <p:nvPr/>
        </p:nvSpPr>
        <p:spPr>
          <a:xfrm>
            <a:off x="12276477" y="6989134"/>
            <a:ext cx="3297866" cy="3297866"/>
          </a:xfrm>
          <a:custGeom>
            <a:avLst/>
            <a:gdLst/>
            <a:ahLst/>
            <a:cxnLst/>
            <a:rect l="l" t="t" r="r" b="b"/>
            <a:pathLst>
              <a:path w="3297866" h="3297866">
                <a:moveTo>
                  <a:pt x="0" y="0"/>
                </a:moveTo>
                <a:lnTo>
                  <a:pt x="3297866" y="0"/>
                </a:lnTo>
                <a:lnTo>
                  <a:pt x="3297866" y="3297866"/>
                </a:lnTo>
                <a:lnTo>
                  <a:pt x="0" y="3297866"/>
                </a:lnTo>
                <a:lnTo>
                  <a:pt x="0" y="0"/>
                </a:lnTo>
                <a:close/>
              </a:path>
            </a:pathLst>
          </a:custGeom>
          <a:blipFill>
            <a:blip r:embed="rId2"/>
            <a:stretch>
              <a:fillRect/>
            </a:stretch>
          </a:blipFill>
        </p:spPr>
      </p:sp>
      <p:sp>
        <p:nvSpPr>
          <p:cNvPr id="9" name="Freeform 9"/>
          <p:cNvSpPr/>
          <p:nvPr/>
        </p:nvSpPr>
        <p:spPr>
          <a:xfrm>
            <a:off x="6748597" y="7217252"/>
            <a:ext cx="4715499" cy="2930689"/>
          </a:xfrm>
          <a:custGeom>
            <a:avLst/>
            <a:gdLst/>
            <a:ahLst/>
            <a:cxnLst/>
            <a:rect l="l" t="t" r="r" b="b"/>
            <a:pathLst>
              <a:path w="4715499" h="2930689">
                <a:moveTo>
                  <a:pt x="0" y="0"/>
                </a:moveTo>
                <a:lnTo>
                  <a:pt x="4715499" y="0"/>
                </a:lnTo>
                <a:lnTo>
                  <a:pt x="4715499" y="2930689"/>
                </a:lnTo>
                <a:lnTo>
                  <a:pt x="0" y="2930689"/>
                </a:lnTo>
                <a:lnTo>
                  <a:pt x="0" y="0"/>
                </a:lnTo>
                <a:close/>
              </a:path>
            </a:pathLst>
          </a:custGeom>
          <a:blipFill>
            <a:blip r:embed="rId3"/>
            <a:stretch>
              <a:fillRect t="-1689" b="-1689"/>
            </a:stretch>
          </a:blipFill>
        </p:spPr>
      </p:sp>
      <p:sp>
        <p:nvSpPr>
          <p:cNvPr id="10" name="Freeform 10"/>
          <p:cNvSpPr/>
          <p:nvPr/>
        </p:nvSpPr>
        <p:spPr>
          <a:xfrm>
            <a:off x="2434219" y="7521444"/>
            <a:ext cx="3501997" cy="2626497"/>
          </a:xfrm>
          <a:custGeom>
            <a:avLst/>
            <a:gdLst/>
            <a:ahLst/>
            <a:cxnLst/>
            <a:rect l="l" t="t" r="r" b="b"/>
            <a:pathLst>
              <a:path w="3501997" h="2626497">
                <a:moveTo>
                  <a:pt x="0" y="0"/>
                </a:moveTo>
                <a:lnTo>
                  <a:pt x="3501997" y="0"/>
                </a:lnTo>
                <a:lnTo>
                  <a:pt x="3501997" y="2626497"/>
                </a:lnTo>
                <a:lnTo>
                  <a:pt x="0" y="2626497"/>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E2873D-C51D-3872-6DC0-C958FE67B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16764000" cy="10058400"/>
          </a:xfrm>
          <a:prstGeom prst="rect">
            <a:avLst/>
          </a:prstGeom>
        </p:spPr>
      </p:pic>
    </p:spTree>
    <p:extLst>
      <p:ext uri="{BB962C8B-B14F-4D97-AF65-F5344CB8AC3E}">
        <p14:creationId xmlns:p14="http://schemas.microsoft.com/office/powerpoint/2010/main" val="336729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Stars and Night Sky</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0"/>
              <a:ext cx="11704320" cy="6436925"/>
            </a:xfrm>
            <a:prstGeom prst="rect">
              <a:avLst/>
            </a:prstGeom>
          </p:spPr>
          <p:txBody>
            <a:bodyPr lIns="0" tIns="0" rIns="0" bIns="0" rtlCol="0" anchor="t"/>
            <a:lstStyle/>
            <a:p>
              <a:pPr marL="545340" lvl="1" indent="-272670" algn="l">
                <a:lnSpc>
                  <a:spcPts val="5085"/>
                </a:lnSpc>
                <a:buFont typeface="Arial"/>
                <a:buChar char="•"/>
              </a:pPr>
              <a:r>
                <a:rPr lang="en-US" sz="4237">
                  <a:solidFill>
                    <a:srgbClr val="000000"/>
                  </a:solidFill>
                  <a:latin typeface="Solway"/>
                  <a:ea typeface="Solway"/>
                  <a:cs typeface="Solway"/>
                  <a:sym typeface="Solway"/>
                </a:rPr>
                <a:t>Objective: Learn about stars and constellations.</a:t>
              </a:r>
            </a:p>
            <a:p>
              <a:pPr marL="545340" lvl="1" indent="-272670" algn="l">
                <a:lnSpc>
                  <a:spcPts val="5085"/>
                </a:lnSpc>
                <a:buFont typeface="Arial"/>
                <a:buChar char="•"/>
              </a:pPr>
              <a:r>
                <a:rPr lang="en-US" sz="4237">
                  <a:solidFill>
                    <a:srgbClr val="000000"/>
                  </a:solidFill>
                  <a:latin typeface="Solway"/>
                  <a:ea typeface="Solway"/>
                  <a:cs typeface="Solway"/>
                  <a:sym typeface="Solway"/>
                </a:rPr>
                <a:t>Materials: Flashlights, constellation cards</a:t>
              </a:r>
            </a:p>
            <a:p>
              <a:pPr marL="545340" lvl="1" indent="-272670" algn="l">
                <a:lnSpc>
                  <a:spcPts val="5085"/>
                </a:lnSpc>
                <a:buFont typeface="Arial"/>
                <a:buChar char="•"/>
              </a:pPr>
              <a:r>
                <a:rPr lang="en-US" sz="4237">
                  <a:solidFill>
                    <a:srgbClr val="000000"/>
                  </a:solidFill>
                  <a:latin typeface="Solway"/>
                  <a:ea typeface="Solway"/>
                  <a:cs typeface="Solway"/>
                  <a:sym typeface="Solway"/>
                </a:rPr>
                <a:t>Presentation: Make constellation viewers, storytelling.</a:t>
              </a:r>
            </a:p>
            <a:p>
              <a:pPr marL="545340" lvl="1" indent="-272670" algn="l">
                <a:lnSpc>
                  <a:spcPts val="5085"/>
                </a:lnSpc>
                <a:buFont typeface="Arial"/>
                <a:buChar char="•"/>
              </a:pPr>
              <a:r>
                <a:rPr lang="en-US" sz="4237">
                  <a:solidFill>
                    <a:srgbClr val="000000"/>
                  </a:solidFill>
                  <a:latin typeface="Solway"/>
                  <a:ea typeface="Solway"/>
                  <a:cs typeface="Solway"/>
                  <a:sym typeface="Solway"/>
                </a:rPr>
                <a:t>Extensions: Night sky drawing, moon phases with felt.</a:t>
              </a:r>
            </a:p>
          </p:txBody>
        </p:sp>
      </p:grpSp>
      <p:sp>
        <p:nvSpPr>
          <p:cNvPr id="8" name="Freeform 8"/>
          <p:cNvSpPr/>
          <p:nvPr/>
        </p:nvSpPr>
        <p:spPr>
          <a:xfrm>
            <a:off x="2524971" y="7294890"/>
            <a:ext cx="3804449" cy="2853337"/>
          </a:xfrm>
          <a:custGeom>
            <a:avLst/>
            <a:gdLst/>
            <a:ahLst/>
            <a:cxnLst/>
            <a:rect l="l" t="t" r="r" b="b"/>
            <a:pathLst>
              <a:path w="3804449" h="2853337">
                <a:moveTo>
                  <a:pt x="0" y="0"/>
                </a:moveTo>
                <a:lnTo>
                  <a:pt x="3804449" y="0"/>
                </a:lnTo>
                <a:lnTo>
                  <a:pt x="3804449" y="2853337"/>
                </a:lnTo>
                <a:lnTo>
                  <a:pt x="0" y="2853337"/>
                </a:lnTo>
                <a:lnTo>
                  <a:pt x="0" y="0"/>
                </a:lnTo>
                <a:close/>
              </a:path>
            </a:pathLst>
          </a:custGeom>
          <a:blipFill>
            <a:blip r:embed="rId2"/>
            <a:stretch>
              <a:fillRect/>
            </a:stretch>
          </a:blipFill>
        </p:spPr>
      </p:sp>
      <p:sp>
        <p:nvSpPr>
          <p:cNvPr id="9" name="Freeform 9"/>
          <p:cNvSpPr/>
          <p:nvPr/>
        </p:nvSpPr>
        <p:spPr>
          <a:xfrm>
            <a:off x="6832815" y="6728014"/>
            <a:ext cx="3558986" cy="3558986"/>
          </a:xfrm>
          <a:custGeom>
            <a:avLst/>
            <a:gdLst/>
            <a:ahLst/>
            <a:cxnLst/>
            <a:rect l="l" t="t" r="r" b="b"/>
            <a:pathLst>
              <a:path w="3558986" h="3558986">
                <a:moveTo>
                  <a:pt x="0" y="0"/>
                </a:moveTo>
                <a:lnTo>
                  <a:pt x="3558986" y="0"/>
                </a:lnTo>
                <a:lnTo>
                  <a:pt x="3558986" y="3558986"/>
                </a:lnTo>
                <a:lnTo>
                  <a:pt x="0" y="3558986"/>
                </a:lnTo>
                <a:lnTo>
                  <a:pt x="0" y="0"/>
                </a:lnTo>
                <a:close/>
              </a:path>
            </a:pathLst>
          </a:custGeom>
          <a:blipFill>
            <a:blip r:embed="rId3"/>
            <a:stretch>
              <a:fillRect/>
            </a:stretch>
          </a:blipFill>
        </p:spPr>
      </p:sp>
      <p:sp>
        <p:nvSpPr>
          <p:cNvPr id="10" name="Freeform 10"/>
          <p:cNvSpPr/>
          <p:nvPr/>
        </p:nvSpPr>
        <p:spPr>
          <a:xfrm>
            <a:off x="10900793" y="6728014"/>
            <a:ext cx="5013622" cy="3470969"/>
          </a:xfrm>
          <a:custGeom>
            <a:avLst/>
            <a:gdLst/>
            <a:ahLst/>
            <a:cxnLst/>
            <a:rect l="l" t="t" r="r" b="b"/>
            <a:pathLst>
              <a:path w="5013622" h="3470969">
                <a:moveTo>
                  <a:pt x="0" y="0"/>
                </a:moveTo>
                <a:lnTo>
                  <a:pt x="5013622" y="0"/>
                </a:lnTo>
                <a:lnTo>
                  <a:pt x="5013622" y="3470969"/>
                </a:lnTo>
                <a:lnTo>
                  <a:pt x="0" y="3470969"/>
                </a:lnTo>
                <a:lnTo>
                  <a:pt x="0" y="0"/>
                </a:lnTo>
                <a:close/>
              </a:path>
            </a:pathLst>
          </a:custGeom>
          <a:blipFill>
            <a:blip r:embed="rId4"/>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Creative Work</a:t>
              </a:r>
            </a:p>
          </p:txBody>
        </p:sp>
      </p:grpSp>
      <p:grpSp>
        <p:nvGrpSpPr>
          <p:cNvPr id="5" name="Group 5"/>
          <p:cNvGrpSpPr/>
          <p:nvPr/>
        </p:nvGrpSpPr>
        <p:grpSpPr>
          <a:xfrm>
            <a:off x="2971800" y="2400300"/>
            <a:ext cx="12344400" cy="3899312"/>
            <a:chOff x="0" y="0"/>
            <a:chExt cx="11704320" cy="3697126"/>
          </a:xfrm>
        </p:grpSpPr>
        <p:sp>
          <p:nvSpPr>
            <p:cNvPr id="6" name="Freeform 6"/>
            <p:cNvSpPr/>
            <p:nvPr/>
          </p:nvSpPr>
          <p:spPr>
            <a:xfrm>
              <a:off x="0" y="0"/>
              <a:ext cx="11704320" cy="3697126"/>
            </a:xfrm>
            <a:custGeom>
              <a:avLst/>
              <a:gdLst/>
              <a:ahLst/>
              <a:cxnLst/>
              <a:rect l="l" t="t" r="r" b="b"/>
              <a:pathLst>
                <a:path w="11704320" h="3697126">
                  <a:moveTo>
                    <a:pt x="0" y="0"/>
                  </a:moveTo>
                  <a:lnTo>
                    <a:pt x="11704320" y="0"/>
                  </a:lnTo>
                  <a:lnTo>
                    <a:pt x="11704320" y="3697126"/>
                  </a:lnTo>
                  <a:lnTo>
                    <a:pt x="0" y="3697126"/>
                  </a:lnTo>
                  <a:close/>
                </a:path>
              </a:pathLst>
            </a:custGeom>
            <a:solidFill>
              <a:srgbClr val="000000">
                <a:alpha val="0"/>
              </a:srgbClr>
            </a:solidFill>
          </p:spPr>
        </p:sp>
        <p:sp>
          <p:nvSpPr>
            <p:cNvPr id="7" name="TextBox 7"/>
            <p:cNvSpPr txBox="1"/>
            <p:nvPr/>
          </p:nvSpPr>
          <p:spPr>
            <a:xfrm>
              <a:off x="0" y="0"/>
              <a:ext cx="11704320" cy="3697126"/>
            </a:xfrm>
            <a:prstGeom prst="rect">
              <a:avLst/>
            </a:prstGeom>
          </p:spPr>
          <p:txBody>
            <a:bodyPr lIns="0" tIns="0" rIns="0" bIns="0" rtlCol="0" anchor="t"/>
            <a:lstStyle/>
            <a:p>
              <a:pPr marL="617728" lvl="1" indent="-308864" algn="l">
                <a:lnSpc>
                  <a:spcPts val="5759"/>
                </a:lnSpc>
                <a:buFont typeface="Arial"/>
                <a:buChar char="•"/>
              </a:pPr>
              <a:r>
                <a:rPr lang="en-US" sz="4799">
                  <a:solidFill>
                    <a:srgbClr val="000000"/>
                  </a:solidFill>
                  <a:latin typeface="Solway"/>
                  <a:ea typeface="Solway"/>
                  <a:cs typeface="Solway"/>
                  <a:sym typeface="Solway"/>
                </a:rPr>
                <a:t>- Snowflake cutting</a:t>
              </a:r>
            </a:p>
            <a:p>
              <a:pPr marL="617728" lvl="1" indent="-308864" algn="l">
                <a:lnSpc>
                  <a:spcPts val="5759"/>
                </a:lnSpc>
                <a:buFont typeface="Arial"/>
                <a:buChar char="•"/>
              </a:pPr>
              <a:r>
                <a:rPr lang="en-US" sz="4799">
                  <a:solidFill>
                    <a:srgbClr val="000000"/>
                  </a:solidFill>
                  <a:latin typeface="Solway"/>
                  <a:ea typeface="Solway"/>
                  <a:cs typeface="Solway"/>
                  <a:sym typeface="Solway"/>
                </a:rPr>
                <a:t>- Pinecone bird feeders</a:t>
              </a:r>
            </a:p>
            <a:p>
              <a:pPr marL="617728" lvl="1" indent="-308864" algn="l">
                <a:lnSpc>
                  <a:spcPts val="5759"/>
                </a:lnSpc>
                <a:buFont typeface="Arial"/>
                <a:buChar char="•"/>
              </a:pPr>
              <a:r>
                <a:rPr lang="en-US" sz="4799">
                  <a:solidFill>
                    <a:srgbClr val="000000"/>
                  </a:solidFill>
                  <a:latin typeface="Solway"/>
                  <a:ea typeface="Solway"/>
                  <a:cs typeface="Solway"/>
                  <a:sym typeface="Solway"/>
                </a:rPr>
                <a:t>- Starry sky art with glitter</a:t>
              </a:r>
            </a:p>
            <a:p>
              <a:pPr marL="617728" lvl="1" indent="-308864" algn="l">
                <a:lnSpc>
                  <a:spcPts val="5759"/>
                </a:lnSpc>
                <a:buFont typeface="Arial"/>
                <a:buChar char="•"/>
              </a:pPr>
              <a:r>
                <a:rPr lang="en-US" sz="4799">
                  <a:solidFill>
                    <a:srgbClr val="000000"/>
                  </a:solidFill>
                  <a:latin typeface="Solway"/>
                  <a:ea typeface="Solway"/>
                  <a:cs typeface="Solway"/>
                  <a:sym typeface="Solway"/>
                </a:rPr>
                <a:t>- Build an igloo with blocks or sugar cubes</a:t>
              </a:r>
            </a:p>
          </p:txBody>
        </p:sp>
      </p:grpSp>
      <p:sp>
        <p:nvSpPr>
          <p:cNvPr id="8" name="Freeform 8"/>
          <p:cNvSpPr/>
          <p:nvPr/>
        </p:nvSpPr>
        <p:spPr>
          <a:xfrm>
            <a:off x="8385847" y="8102472"/>
            <a:ext cx="4545072" cy="2311657"/>
          </a:xfrm>
          <a:custGeom>
            <a:avLst/>
            <a:gdLst/>
            <a:ahLst/>
            <a:cxnLst/>
            <a:rect l="l" t="t" r="r" b="b"/>
            <a:pathLst>
              <a:path w="4545072" h="2311657">
                <a:moveTo>
                  <a:pt x="0" y="0"/>
                </a:moveTo>
                <a:lnTo>
                  <a:pt x="4545073" y="0"/>
                </a:lnTo>
                <a:lnTo>
                  <a:pt x="4545073" y="2311656"/>
                </a:lnTo>
                <a:lnTo>
                  <a:pt x="0" y="2311656"/>
                </a:lnTo>
                <a:lnTo>
                  <a:pt x="0" y="0"/>
                </a:lnTo>
                <a:close/>
              </a:path>
            </a:pathLst>
          </a:custGeom>
          <a:blipFill>
            <a:blip r:embed="rId2"/>
            <a:stretch>
              <a:fillRect/>
            </a:stretch>
          </a:blipFill>
        </p:spPr>
      </p:sp>
      <p:sp>
        <p:nvSpPr>
          <p:cNvPr id="9" name="Freeform 9"/>
          <p:cNvSpPr/>
          <p:nvPr/>
        </p:nvSpPr>
        <p:spPr>
          <a:xfrm>
            <a:off x="2286000" y="7273818"/>
            <a:ext cx="5753092" cy="3013182"/>
          </a:xfrm>
          <a:custGeom>
            <a:avLst/>
            <a:gdLst/>
            <a:ahLst/>
            <a:cxnLst/>
            <a:rect l="l" t="t" r="r" b="b"/>
            <a:pathLst>
              <a:path w="5753092" h="3013182">
                <a:moveTo>
                  <a:pt x="0" y="0"/>
                </a:moveTo>
                <a:lnTo>
                  <a:pt x="5753092" y="0"/>
                </a:lnTo>
                <a:lnTo>
                  <a:pt x="5753092" y="3013182"/>
                </a:lnTo>
                <a:lnTo>
                  <a:pt x="0" y="3013182"/>
                </a:lnTo>
                <a:lnTo>
                  <a:pt x="0" y="0"/>
                </a:lnTo>
                <a:close/>
              </a:path>
            </a:pathLst>
          </a:custGeom>
          <a:blipFill>
            <a:blip r:embed="rId3"/>
            <a:stretch>
              <a:fillRect/>
            </a:stretch>
          </a:blipFill>
        </p:spPr>
      </p:sp>
      <p:sp>
        <p:nvSpPr>
          <p:cNvPr id="10" name="Freeform 10"/>
          <p:cNvSpPr/>
          <p:nvPr/>
        </p:nvSpPr>
        <p:spPr>
          <a:xfrm>
            <a:off x="12450029" y="1401175"/>
            <a:ext cx="2948782" cy="2948782"/>
          </a:xfrm>
          <a:custGeom>
            <a:avLst/>
            <a:gdLst/>
            <a:ahLst/>
            <a:cxnLst/>
            <a:rect l="l" t="t" r="r" b="b"/>
            <a:pathLst>
              <a:path w="2948782" h="2948782">
                <a:moveTo>
                  <a:pt x="0" y="0"/>
                </a:moveTo>
                <a:lnTo>
                  <a:pt x="2948781" y="0"/>
                </a:lnTo>
                <a:lnTo>
                  <a:pt x="2948781" y="2948781"/>
                </a:lnTo>
                <a:lnTo>
                  <a:pt x="0" y="2948781"/>
                </a:lnTo>
                <a:lnTo>
                  <a:pt x="0" y="0"/>
                </a:lnTo>
                <a:close/>
              </a:path>
            </a:pathLst>
          </a:custGeom>
          <a:blipFill>
            <a:blip r:embed="rId4"/>
            <a:stretch>
              <a:fillRect/>
            </a:stretch>
          </a:blipFill>
        </p:spPr>
      </p:sp>
      <p:sp>
        <p:nvSpPr>
          <p:cNvPr id="11" name="Freeform 11"/>
          <p:cNvSpPr/>
          <p:nvPr/>
        </p:nvSpPr>
        <p:spPr>
          <a:xfrm>
            <a:off x="12584164" y="5397394"/>
            <a:ext cx="3612792" cy="2705078"/>
          </a:xfrm>
          <a:custGeom>
            <a:avLst/>
            <a:gdLst/>
            <a:ahLst/>
            <a:cxnLst/>
            <a:rect l="l" t="t" r="r" b="b"/>
            <a:pathLst>
              <a:path w="3612792" h="2705078">
                <a:moveTo>
                  <a:pt x="0" y="0"/>
                </a:moveTo>
                <a:lnTo>
                  <a:pt x="3612792" y="0"/>
                </a:lnTo>
                <a:lnTo>
                  <a:pt x="3612792" y="2705078"/>
                </a:lnTo>
                <a:lnTo>
                  <a:pt x="0" y="2705078"/>
                </a:lnTo>
                <a:lnTo>
                  <a:pt x="0" y="0"/>
                </a:lnTo>
                <a:close/>
              </a:path>
            </a:pathLst>
          </a:custGeom>
          <a:blipFill>
            <a:blip r:embed="rId5"/>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Recommended Books</a:t>
              </a:r>
            </a:p>
          </p:txBody>
        </p:sp>
      </p:grpSp>
      <p:grpSp>
        <p:nvGrpSpPr>
          <p:cNvPr id="5" name="Group 5"/>
          <p:cNvGrpSpPr/>
          <p:nvPr/>
        </p:nvGrpSpPr>
        <p:grpSpPr>
          <a:xfrm>
            <a:off x="2971800" y="2400300"/>
            <a:ext cx="12344400" cy="3506322"/>
            <a:chOff x="0" y="0"/>
            <a:chExt cx="11704320" cy="3324513"/>
          </a:xfrm>
        </p:grpSpPr>
        <p:sp>
          <p:nvSpPr>
            <p:cNvPr id="6" name="Freeform 6"/>
            <p:cNvSpPr/>
            <p:nvPr/>
          </p:nvSpPr>
          <p:spPr>
            <a:xfrm>
              <a:off x="0" y="0"/>
              <a:ext cx="11704320" cy="3324513"/>
            </a:xfrm>
            <a:custGeom>
              <a:avLst/>
              <a:gdLst/>
              <a:ahLst/>
              <a:cxnLst/>
              <a:rect l="l" t="t" r="r" b="b"/>
              <a:pathLst>
                <a:path w="11704320" h="3324513">
                  <a:moveTo>
                    <a:pt x="0" y="0"/>
                  </a:moveTo>
                  <a:lnTo>
                    <a:pt x="11704320" y="0"/>
                  </a:lnTo>
                  <a:lnTo>
                    <a:pt x="11704320" y="3324513"/>
                  </a:lnTo>
                  <a:lnTo>
                    <a:pt x="0" y="3324513"/>
                  </a:lnTo>
                  <a:close/>
                </a:path>
              </a:pathLst>
            </a:custGeom>
            <a:solidFill>
              <a:srgbClr val="000000">
                <a:alpha val="0"/>
              </a:srgbClr>
            </a:solidFill>
          </p:spPr>
        </p:sp>
        <p:sp>
          <p:nvSpPr>
            <p:cNvPr id="7" name="TextBox 7"/>
            <p:cNvSpPr txBox="1"/>
            <p:nvPr/>
          </p:nvSpPr>
          <p:spPr>
            <a:xfrm>
              <a:off x="0" y="0"/>
              <a:ext cx="11704320" cy="3324513"/>
            </a:xfrm>
            <a:prstGeom prst="rect">
              <a:avLst/>
            </a:prstGeom>
          </p:spPr>
          <p:txBody>
            <a:bodyPr lIns="0" tIns="0" rIns="0" bIns="0" rtlCol="0" anchor="t"/>
            <a:lstStyle/>
            <a:p>
              <a:pPr marL="491049" lvl="1" indent="-245524" algn="l">
                <a:lnSpc>
                  <a:spcPts val="4578"/>
                </a:lnSpc>
                <a:buFont typeface="Arial"/>
                <a:buChar char="•"/>
              </a:pPr>
              <a:r>
                <a:rPr lang="en-US" sz="3815">
                  <a:solidFill>
                    <a:srgbClr val="000000"/>
                  </a:solidFill>
                  <a:latin typeface="Solway"/>
                  <a:ea typeface="Solway"/>
                  <a:cs typeface="Solway"/>
                  <a:sym typeface="Solway"/>
                </a:rPr>
                <a:t>- The Snowy Day by Ezra Jack Keats</a:t>
              </a:r>
            </a:p>
            <a:p>
              <a:pPr marL="491049" lvl="1" indent="-245524" algn="l">
                <a:lnSpc>
                  <a:spcPts val="4578"/>
                </a:lnSpc>
                <a:buFont typeface="Arial"/>
                <a:buChar char="•"/>
              </a:pPr>
              <a:r>
                <a:rPr lang="en-US" sz="3815">
                  <a:solidFill>
                    <a:srgbClr val="000000"/>
                  </a:solidFill>
                  <a:latin typeface="Solway"/>
                  <a:ea typeface="Solway"/>
                  <a:cs typeface="Solway"/>
                  <a:sym typeface="Solway"/>
                </a:rPr>
                <a:t>- Over and Under the Snow by Kate Messner</a:t>
              </a:r>
            </a:p>
            <a:p>
              <a:pPr marL="491049" lvl="1" indent="-245524" algn="l">
                <a:lnSpc>
                  <a:spcPts val="4578"/>
                </a:lnSpc>
                <a:buFont typeface="Arial"/>
                <a:buChar char="•"/>
              </a:pPr>
              <a:r>
                <a:rPr lang="en-US" sz="3815">
                  <a:solidFill>
                    <a:srgbClr val="000000"/>
                  </a:solidFill>
                  <a:latin typeface="Solway"/>
                  <a:ea typeface="Solway"/>
                  <a:cs typeface="Solway"/>
                  <a:sym typeface="Solway"/>
                </a:rPr>
                <a:t>- Polar Bear, Polar Bear, What Do You Hear? by Eric Carle</a:t>
              </a:r>
            </a:p>
            <a:p>
              <a:pPr marL="491049" lvl="1" indent="-245524" algn="l">
                <a:lnSpc>
                  <a:spcPts val="4578"/>
                </a:lnSpc>
                <a:buFont typeface="Arial"/>
                <a:buChar char="•"/>
              </a:pPr>
              <a:r>
                <a:rPr lang="en-US" sz="3815">
                  <a:solidFill>
                    <a:srgbClr val="000000"/>
                  </a:solidFill>
                  <a:latin typeface="Solway"/>
                  <a:ea typeface="Solway"/>
                  <a:cs typeface="Solway"/>
                  <a:sym typeface="Solway"/>
                </a:rPr>
                <a:t>- Stargazers by Gail Gibbons</a:t>
              </a:r>
            </a:p>
          </p:txBody>
        </p:sp>
      </p:grpSp>
      <p:sp>
        <p:nvSpPr>
          <p:cNvPr id="8" name="Freeform 8"/>
          <p:cNvSpPr/>
          <p:nvPr/>
        </p:nvSpPr>
        <p:spPr>
          <a:xfrm>
            <a:off x="8768991" y="7702698"/>
            <a:ext cx="2811478" cy="2538140"/>
          </a:xfrm>
          <a:custGeom>
            <a:avLst/>
            <a:gdLst/>
            <a:ahLst/>
            <a:cxnLst/>
            <a:rect l="l" t="t" r="r" b="b"/>
            <a:pathLst>
              <a:path w="2811478" h="2538140">
                <a:moveTo>
                  <a:pt x="0" y="0"/>
                </a:moveTo>
                <a:lnTo>
                  <a:pt x="2811478" y="0"/>
                </a:lnTo>
                <a:lnTo>
                  <a:pt x="2811478" y="2538140"/>
                </a:lnTo>
                <a:lnTo>
                  <a:pt x="0" y="2538140"/>
                </a:lnTo>
                <a:lnTo>
                  <a:pt x="0" y="0"/>
                </a:lnTo>
                <a:close/>
              </a:path>
            </a:pathLst>
          </a:custGeom>
          <a:blipFill>
            <a:blip r:embed="rId2"/>
            <a:stretch>
              <a:fillRect/>
            </a:stretch>
          </a:blipFill>
        </p:spPr>
      </p:sp>
      <p:sp>
        <p:nvSpPr>
          <p:cNvPr id="9" name="Freeform 9"/>
          <p:cNvSpPr/>
          <p:nvPr/>
        </p:nvSpPr>
        <p:spPr>
          <a:xfrm>
            <a:off x="11667784" y="5906622"/>
            <a:ext cx="4334216" cy="4334216"/>
          </a:xfrm>
          <a:custGeom>
            <a:avLst/>
            <a:gdLst/>
            <a:ahLst/>
            <a:cxnLst/>
            <a:rect l="l" t="t" r="r" b="b"/>
            <a:pathLst>
              <a:path w="4334216" h="4334216">
                <a:moveTo>
                  <a:pt x="0" y="0"/>
                </a:moveTo>
                <a:lnTo>
                  <a:pt x="4334216" y="0"/>
                </a:lnTo>
                <a:lnTo>
                  <a:pt x="4334216" y="4334216"/>
                </a:lnTo>
                <a:lnTo>
                  <a:pt x="0" y="4334216"/>
                </a:lnTo>
                <a:lnTo>
                  <a:pt x="0" y="0"/>
                </a:lnTo>
                <a:close/>
              </a:path>
            </a:pathLst>
          </a:custGeom>
          <a:blipFill>
            <a:blip r:embed="rId3"/>
            <a:stretch>
              <a:fillRect/>
            </a:stretch>
          </a:blipFill>
        </p:spPr>
      </p:sp>
      <p:sp>
        <p:nvSpPr>
          <p:cNvPr id="10" name="Freeform 10"/>
          <p:cNvSpPr/>
          <p:nvPr/>
        </p:nvSpPr>
        <p:spPr>
          <a:xfrm>
            <a:off x="2501480" y="6072320"/>
            <a:ext cx="2975280" cy="4168518"/>
          </a:xfrm>
          <a:custGeom>
            <a:avLst/>
            <a:gdLst/>
            <a:ahLst/>
            <a:cxnLst/>
            <a:rect l="l" t="t" r="r" b="b"/>
            <a:pathLst>
              <a:path w="2975280" h="4168518">
                <a:moveTo>
                  <a:pt x="0" y="0"/>
                </a:moveTo>
                <a:lnTo>
                  <a:pt x="2975279" y="0"/>
                </a:lnTo>
                <a:lnTo>
                  <a:pt x="2975279" y="4168518"/>
                </a:lnTo>
                <a:lnTo>
                  <a:pt x="0" y="4168518"/>
                </a:lnTo>
                <a:lnTo>
                  <a:pt x="0" y="0"/>
                </a:lnTo>
                <a:close/>
              </a:path>
            </a:pathLst>
          </a:custGeom>
          <a:blipFill>
            <a:blip r:embed="rId4"/>
            <a:stretch>
              <a:fillRect/>
            </a:stretch>
          </a:blipFill>
        </p:spPr>
      </p:sp>
      <p:sp>
        <p:nvSpPr>
          <p:cNvPr id="11" name="Freeform 11"/>
          <p:cNvSpPr/>
          <p:nvPr/>
        </p:nvSpPr>
        <p:spPr>
          <a:xfrm>
            <a:off x="5670839" y="5906622"/>
            <a:ext cx="3004390" cy="2403512"/>
          </a:xfrm>
          <a:custGeom>
            <a:avLst/>
            <a:gdLst/>
            <a:ahLst/>
            <a:cxnLst/>
            <a:rect l="l" t="t" r="r" b="b"/>
            <a:pathLst>
              <a:path w="3004390" h="2403512">
                <a:moveTo>
                  <a:pt x="0" y="0"/>
                </a:moveTo>
                <a:lnTo>
                  <a:pt x="3004390" y="0"/>
                </a:lnTo>
                <a:lnTo>
                  <a:pt x="3004390" y="2403513"/>
                </a:lnTo>
                <a:lnTo>
                  <a:pt x="0" y="2403513"/>
                </a:lnTo>
                <a:lnTo>
                  <a:pt x="0" y="0"/>
                </a:lnTo>
                <a:close/>
              </a:path>
            </a:pathLst>
          </a:custGeom>
          <a:blipFill>
            <a:blip r:embed="rId5"/>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14700" y="1028700"/>
            <a:ext cx="11658600" cy="2205037"/>
            <a:chOff x="0" y="0"/>
            <a:chExt cx="11054080" cy="2090702"/>
          </a:xfrm>
        </p:grpSpPr>
        <p:sp>
          <p:nvSpPr>
            <p:cNvPr id="3" name="Freeform 3"/>
            <p:cNvSpPr/>
            <p:nvPr/>
          </p:nvSpPr>
          <p:spPr>
            <a:xfrm>
              <a:off x="0" y="0"/>
              <a:ext cx="11054080" cy="2090702"/>
            </a:xfrm>
            <a:custGeom>
              <a:avLst/>
              <a:gdLst/>
              <a:ahLst/>
              <a:cxnLst/>
              <a:rect l="l" t="t" r="r" b="b"/>
              <a:pathLst>
                <a:path w="11054080" h="2090702">
                  <a:moveTo>
                    <a:pt x="0" y="0"/>
                  </a:moveTo>
                  <a:lnTo>
                    <a:pt x="11054080" y="0"/>
                  </a:lnTo>
                  <a:lnTo>
                    <a:pt x="11054080" y="2090702"/>
                  </a:lnTo>
                  <a:lnTo>
                    <a:pt x="0" y="2090702"/>
                  </a:lnTo>
                  <a:close/>
                </a:path>
              </a:pathLst>
            </a:custGeom>
            <a:solidFill>
              <a:srgbClr val="000000">
                <a:alpha val="0"/>
              </a:srgbClr>
            </a:solidFill>
          </p:spPr>
        </p:sp>
        <p:sp>
          <p:nvSpPr>
            <p:cNvPr id="4" name="TextBox 4"/>
            <p:cNvSpPr txBox="1"/>
            <p:nvPr/>
          </p:nvSpPr>
          <p:spPr>
            <a:xfrm>
              <a:off x="0" y="-9525"/>
              <a:ext cx="11054080" cy="2100227"/>
            </a:xfrm>
            <a:prstGeom prst="rect">
              <a:avLst/>
            </a:prstGeom>
          </p:spPr>
          <p:txBody>
            <a:bodyPr lIns="0" tIns="0" rIns="0" bIns="0" rtlCol="0" anchor="ctr"/>
            <a:lstStyle/>
            <a:p>
              <a:pPr algn="ctr">
                <a:lnSpc>
                  <a:spcPts val="7919"/>
                </a:lnSpc>
              </a:pPr>
              <a:r>
                <a:rPr lang="en-US" sz="6599">
                  <a:solidFill>
                    <a:srgbClr val="000000"/>
                  </a:solidFill>
                  <a:latin typeface="Shadows Into Light Two"/>
                  <a:ea typeface="Shadows Into Light Two"/>
                  <a:cs typeface="Shadows Into Light Two"/>
                  <a:sym typeface="Shadows Into Light Two"/>
                </a:rPr>
                <a:t>🌸 Spring: Growth &amp; Renewal</a:t>
              </a:r>
            </a:p>
          </p:txBody>
        </p:sp>
      </p:grpSp>
      <p:sp>
        <p:nvSpPr>
          <p:cNvPr id="5" name="Freeform 5"/>
          <p:cNvSpPr/>
          <p:nvPr/>
        </p:nvSpPr>
        <p:spPr>
          <a:xfrm>
            <a:off x="6268635" y="3647991"/>
            <a:ext cx="5750729" cy="6053399"/>
          </a:xfrm>
          <a:custGeom>
            <a:avLst/>
            <a:gdLst/>
            <a:ahLst/>
            <a:cxnLst/>
            <a:rect l="l" t="t" r="r" b="b"/>
            <a:pathLst>
              <a:path w="5750729" h="6053399">
                <a:moveTo>
                  <a:pt x="0" y="0"/>
                </a:moveTo>
                <a:lnTo>
                  <a:pt x="5750730" y="0"/>
                </a:lnTo>
                <a:lnTo>
                  <a:pt x="5750730" y="6053399"/>
                </a:lnTo>
                <a:lnTo>
                  <a:pt x="0" y="6053399"/>
                </a:lnTo>
                <a:lnTo>
                  <a:pt x="0" y="0"/>
                </a:lnTo>
                <a:close/>
              </a:path>
            </a:pathLst>
          </a:custGeom>
          <a:blipFill>
            <a:blip r:embed="rId2"/>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Introduction</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marL="563437" lvl="1" indent="-281718" algn="l">
                <a:lnSpc>
                  <a:spcPts val="5253"/>
                </a:lnSpc>
                <a:buFont typeface="Arial"/>
                <a:buChar char="•"/>
              </a:pPr>
              <a:r>
                <a:rPr lang="en-US" sz="4378">
                  <a:solidFill>
                    <a:srgbClr val="000000"/>
                  </a:solidFill>
                  <a:latin typeface="Solway"/>
                  <a:ea typeface="Solway"/>
                  <a:cs typeface="Solway"/>
                  <a:sym typeface="Solway"/>
                </a:rPr>
                <a:t>Spring is a season of rebirth and renewal. Children explore how plants grow, insects emerge, and rain brings life to the earth. This unit offers sensorial and scientific experiences that celebrate the cycle of life and the wonder of transformation.</a:t>
              </a:r>
            </a:p>
          </p:txBody>
        </p:sp>
      </p:grpSp>
      <p:sp>
        <p:nvSpPr>
          <p:cNvPr id="8" name="Freeform 8"/>
          <p:cNvSpPr/>
          <p:nvPr/>
        </p:nvSpPr>
        <p:spPr>
          <a:xfrm>
            <a:off x="11528086" y="6360175"/>
            <a:ext cx="4305273" cy="4305273"/>
          </a:xfrm>
          <a:custGeom>
            <a:avLst/>
            <a:gdLst/>
            <a:ahLst/>
            <a:cxnLst/>
            <a:rect l="l" t="t" r="r" b="b"/>
            <a:pathLst>
              <a:path w="4305273" h="4305273">
                <a:moveTo>
                  <a:pt x="0" y="0"/>
                </a:moveTo>
                <a:lnTo>
                  <a:pt x="4305273" y="0"/>
                </a:lnTo>
                <a:lnTo>
                  <a:pt x="4305273" y="4305272"/>
                </a:lnTo>
                <a:lnTo>
                  <a:pt x="0" y="4305272"/>
                </a:lnTo>
                <a:lnTo>
                  <a:pt x="0" y="0"/>
                </a:lnTo>
                <a:close/>
              </a:path>
            </a:pathLst>
          </a:custGeom>
          <a:blipFill>
            <a:blip r:embed="rId2"/>
            <a:stretch>
              <a:fillRect/>
            </a:stretch>
          </a:blipFill>
        </p:spPr>
      </p:sp>
      <p:sp>
        <p:nvSpPr>
          <p:cNvPr id="9" name="Freeform 9"/>
          <p:cNvSpPr/>
          <p:nvPr/>
        </p:nvSpPr>
        <p:spPr>
          <a:xfrm>
            <a:off x="2821601" y="6634666"/>
            <a:ext cx="3409533" cy="3409533"/>
          </a:xfrm>
          <a:custGeom>
            <a:avLst/>
            <a:gdLst/>
            <a:ahLst/>
            <a:cxnLst/>
            <a:rect l="l" t="t" r="r" b="b"/>
            <a:pathLst>
              <a:path w="3409533" h="3409533">
                <a:moveTo>
                  <a:pt x="0" y="0"/>
                </a:moveTo>
                <a:lnTo>
                  <a:pt x="3409534" y="0"/>
                </a:lnTo>
                <a:lnTo>
                  <a:pt x="3409534" y="3409534"/>
                </a:lnTo>
                <a:lnTo>
                  <a:pt x="0" y="3409534"/>
                </a:lnTo>
                <a:lnTo>
                  <a:pt x="0" y="0"/>
                </a:lnTo>
                <a:close/>
              </a:path>
            </a:pathLst>
          </a:custGeom>
          <a:blipFill>
            <a:blip r:embed="rId3"/>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Key Concepts &amp; Objectives</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marL="472951" lvl="1" indent="-236476" algn="l">
                <a:lnSpc>
                  <a:spcPts val="4410"/>
                </a:lnSpc>
                <a:buFont typeface="Arial"/>
                <a:buChar char="•"/>
              </a:pPr>
              <a:r>
                <a:rPr lang="en-US" sz="3675">
                  <a:solidFill>
                    <a:srgbClr val="000000"/>
                  </a:solidFill>
                  <a:latin typeface="Solway"/>
                  <a:ea typeface="Solway"/>
                  <a:cs typeface="Solway"/>
                  <a:sym typeface="Solway"/>
                </a:rPr>
                <a:t>- Understand plant life cycles and growth needs</a:t>
              </a:r>
            </a:p>
            <a:p>
              <a:pPr marL="472951" lvl="1" indent="-236476" algn="l">
                <a:lnSpc>
                  <a:spcPts val="4410"/>
                </a:lnSpc>
                <a:buFont typeface="Arial"/>
                <a:buChar char="•"/>
              </a:pPr>
              <a:r>
                <a:rPr lang="en-US" sz="3675">
                  <a:solidFill>
                    <a:srgbClr val="000000"/>
                  </a:solidFill>
                  <a:latin typeface="Solway"/>
                  <a:ea typeface="Solway"/>
                  <a:cs typeface="Solway"/>
                  <a:sym typeface="Solway"/>
                </a:rPr>
                <a:t>- Observe and document seed growth and root systems</a:t>
              </a:r>
            </a:p>
            <a:p>
              <a:pPr marL="472951" lvl="1" indent="-236476" algn="l">
                <a:lnSpc>
                  <a:spcPts val="4410"/>
                </a:lnSpc>
                <a:buFont typeface="Arial"/>
                <a:buChar char="•"/>
              </a:pPr>
              <a:r>
                <a:rPr lang="en-US" sz="3675">
                  <a:solidFill>
                    <a:srgbClr val="000000"/>
                  </a:solidFill>
                  <a:latin typeface="Solway"/>
                  <a:ea typeface="Solway"/>
                  <a:cs typeface="Solway"/>
                  <a:sym typeface="Solway"/>
                </a:rPr>
                <a:t>- Learn about insects and their transformations</a:t>
              </a:r>
            </a:p>
            <a:p>
              <a:pPr marL="472951" lvl="1" indent="-236476" algn="l">
                <a:lnSpc>
                  <a:spcPts val="4410"/>
                </a:lnSpc>
                <a:buFont typeface="Arial"/>
                <a:buChar char="•"/>
              </a:pPr>
              <a:r>
                <a:rPr lang="en-US" sz="3675">
                  <a:solidFill>
                    <a:srgbClr val="000000"/>
                  </a:solidFill>
                  <a:latin typeface="Solway"/>
                  <a:ea typeface="Solway"/>
                  <a:cs typeface="Solway"/>
                  <a:sym typeface="Solway"/>
                </a:rPr>
                <a:t>- Explore the water cycle through hands-on activities</a:t>
              </a:r>
            </a:p>
            <a:p>
              <a:pPr marL="472951" lvl="1" indent="-236476" algn="l">
                <a:lnSpc>
                  <a:spcPts val="4410"/>
                </a:lnSpc>
                <a:buFont typeface="Arial"/>
                <a:buChar char="•"/>
              </a:pPr>
              <a:r>
                <a:rPr lang="en-US" sz="3675">
                  <a:solidFill>
                    <a:srgbClr val="000000"/>
                  </a:solidFill>
                  <a:latin typeface="Solway"/>
                  <a:ea typeface="Solway"/>
                  <a:cs typeface="Solway"/>
                  <a:sym typeface="Solway"/>
                </a:rPr>
                <a:t>- Discover how birds use natural materials to build nests</a:t>
              </a:r>
            </a:p>
          </p:txBody>
        </p:sp>
      </p:grpSp>
      <p:sp>
        <p:nvSpPr>
          <p:cNvPr id="8" name="Freeform 8"/>
          <p:cNvSpPr/>
          <p:nvPr/>
        </p:nvSpPr>
        <p:spPr>
          <a:xfrm>
            <a:off x="2524971" y="7031538"/>
            <a:ext cx="4804121" cy="3398916"/>
          </a:xfrm>
          <a:custGeom>
            <a:avLst/>
            <a:gdLst/>
            <a:ahLst/>
            <a:cxnLst/>
            <a:rect l="l" t="t" r="r" b="b"/>
            <a:pathLst>
              <a:path w="4804121" h="3398916">
                <a:moveTo>
                  <a:pt x="0" y="0"/>
                </a:moveTo>
                <a:lnTo>
                  <a:pt x="4804121" y="0"/>
                </a:lnTo>
                <a:lnTo>
                  <a:pt x="4804121" y="3398916"/>
                </a:lnTo>
                <a:lnTo>
                  <a:pt x="0" y="3398916"/>
                </a:lnTo>
                <a:lnTo>
                  <a:pt x="0" y="0"/>
                </a:lnTo>
                <a:close/>
              </a:path>
            </a:pathLst>
          </a:custGeom>
          <a:blipFill>
            <a:blip r:embed="rId2"/>
            <a:stretch>
              <a:fillRect/>
            </a:stretch>
          </a:blipFill>
        </p:spPr>
      </p:sp>
      <p:sp>
        <p:nvSpPr>
          <p:cNvPr id="9" name="Freeform 9"/>
          <p:cNvSpPr/>
          <p:nvPr/>
        </p:nvSpPr>
        <p:spPr>
          <a:xfrm>
            <a:off x="11583203" y="6713298"/>
            <a:ext cx="4418797" cy="3573702"/>
          </a:xfrm>
          <a:custGeom>
            <a:avLst/>
            <a:gdLst/>
            <a:ahLst/>
            <a:cxnLst/>
            <a:rect l="l" t="t" r="r" b="b"/>
            <a:pathLst>
              <a:path w="4418797" h="3573702">
                <a:moveTo>
                  <a:pt x="0" y="0"/>
                </a:moveTo>
                <a:lnTo>
                  <a:pt x="4418797" y="0"/>
                </a:lnTo>
                <a:lnTo>
                  <a:pt x="4418797" y="3573702"/>
                </a:lnTo>
                <a:lnTo>
                  <a:pt x="0" y="3573702"/>
                </a:lnTo>
                <a:lnTo>
                  <a:pt x="0" y="0"/>
                </a:lnTo>
                <a:close/>
              </a:path>
            </a:pathLst>
          </a:custGeom>
          <a:blipFill>
            <a:blip r:embed="rId3"/>
            <a:stretch>
              <a:fillRect/>
            </a:stretch>
          </a:blipFill>
        </p:spPr>
      </p:sp>
      <p:sp>
        <p:nvSpPr>
          <p:cNvPr id="10" name="Freeform 10"/>
          <p:cNvSpPr/>
          <p:nvPr/>
        </p:nvSpPr>
        <p:spPr>
          <a:xfrm>
            <a:off x="7521691" y="7089456"/>
            <a:ext cx="3868914" cy="3197544"/>
          </a:xfrm>
          <a:custGeom>
            <a:avLst/>
            <a:gdLst/>
            <a:ahLst/>
            <a:cxnLst/>
            <a:rect l="l" t="t" r="r" b="b"/>
            <a:pathLst>
              <a:path w="3868914" h="3197544">
                <a:moveTo>
                  <a:pt x="0" y="0"/>
                </a:moveTo>
                <a:lnTo>
                  <a:pt x="3868914" y="0"/>
                </a:lnTo>
                <a:lnTo>
                  <a:pt x="3868914" y="3197544"/>
                </a:lnTo>
                <a:lnTo>
                  <a:pt x="0" y="3197544"/>
                </a:lnTo>
                <a:lnTo>
                  <a:pt x="0" y="0"/>
                </a:lnTo>
                <a:close/>
              </a:path>
            </a:pathLst>
          </a:custGeom>
          <a:blipFill>
            <a:blip r:embed="rId4"/>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Key Vocabulary</a:t>
              </a:r>
            </a:p>
          </p:txBody>
        </p:sp>
      </p:grpSp>
      <p:grpSp>
        <p:nvGrpSpPr>
          <p:cNvPr id="5" name="Group 5"/>
          <p:cNvGrpSpPr/>
          <p:nvPr/>
        </p:nvGrpSpPr>
        <p:grpSpPr>
          <a:xfrm>
            <a:off x="2971800" y="2400300"/>
            <a:ext cx="12344400" cy="3298269"/>
            <a:chOff x="0" y="0"/>
            <a:chExt cx="11704320" cy="3127248"/>
          </a:xfrm>
        </p:grpSpPr>
        <p:sp>
          <p:nvSpPr>
            <p:cNvPr id="6" name="Freeform 6"/>
            <p:cNvSpPr/>
            <p:nvPr/>
          </p:nvSpPr>
          <p:spPr>
            <a:xfrm>
              <a:off x="0" y="0"/>
              <a:ext cx="11704320" cy="3127248"/>
            </a:xfrm>
            <a:custGeom>
              <a:avLst/>
              <a:gdLst/>
              <a:ahLst/>
              <a:cxnLst/>
              <a:rect l="l" t="t" r="r" b="b"/>
              <a:pathLst>
                <a:path w="11704320" h="3127248">
                  <a:moveTo>
                    <a:pt x="0" y="0"/>
                  </a:moveTo>
                  <a:lnTo>
                    <a:pt x="11704320" y="0"/>
                  </a:lnTo>
                  <a:lnTo>
                    <a:pt x="11704320" y="3127248"/>
                  </a:lnTo>
                  <a:lnTo>
                    <a:pt x="0" y="3127248"/>
                  </a:lnTo>
                  <a:close/>
                </a:path>
              </a:pathLst>
            </a:custGeom>
            <a:solidFill>
              <a:srgbClr val="000000">
                <a:alpha val="0"/>
              </a:srgbClr>
            </a:solidFill>
          </p:spPr>
        </p:sp>
        <p:sp>
          <p:nvSpPr>
            <p:cNvPr id="7" name="TextBox 7"/>
            <p:cNvSpPr txBox="1"/>
            <p:nvPr/>
          </p:nvSpPr>
          <p:spPr>
            <a:xfrm>
              <a:off x="0" y="-85725"/>
              <a:ext cx="11704320" cy="3212973"/>
            </a:xfrm>
            <a:prstGeom prst="rect">
              <a:avLst/>
            </a:prstGeom>
          </p:spPr>
          <p:txBody>
            <a:bodyPr lIns="0" tIns="0" rIns="0" bIns="0" rtlCol="0" anchor="t"/>
            <a:lstStyle/>
            <a:p>
              <a:pPr marL="617728" lvl="1" indent="-308864" algn="l">
                <a:lnSpc>
                  <a:spcPts val="5759"/>
                </a:lnSpc>
                <a:buFont typeface="Arial"/>
                <a:buChar char="•"/>
              </a:pPr>
              <a:r>
                <a:rPr lang="en-US" sz="4799">
                  <a:solidFill>
                    <a:srgbClr val="000000"/>
                  </a:solidFill>
                  <a:latin typeface="Calibri (MS)"/>
                  <a:ea typeface="Calibri (MS)"/>
                  <a:cs typeface="Calibri (MS)"/>
                  <a:sym typeface="Calibri (MS)"/>
                </a:rPr>
                <a:t>Spring, seed, root, stem, leaf, flower</a:t>
              </a:r>
            </a:p>
            <a:p>
              <a:pPr marL="617728" lvl="1" indent="-308864" algn="l">
                <a:lnSpc>
                  <a:spcPts val="5759"/>
                </a:lnSpc>
                <a:buFont typeface="Arial"/>
                <a:buChar char="•"/>
              </a:pPr>
              <a:r>
                <a:rPr lang="en-US" sz="4799">
                  <a:solidFill>
                    <a:srgbClr val="000000"/>
                  </a:solidFill>
                  <a:latin typeface="Calibri (MS)"/>
                  <a:ea typeface="Calibri (MS)"/>
                  <a:cs typeface="Calibri (MS)"/>
                  <a:sym typeface="Calibri (MS)"/>
                </a:rPr>
                <a:t>Butterfly, caterpillar, chrysalis, metamorphosis</a:t>
              </a:r>
            </a:p>
            <a:p>
              <a:pPr marL="617728" lvl="1" indent="-308864" algn="l">
                <a:lnSpc>
                  <a:spcPts val="5759"/>
                </a:lnSpc>
                <a:buFont typeface="Arial"/>
                <a:buChar char="•"/>
              </a:pPr>
              <a:r>
                <a:rPr lang="en-US" sz="4799">
                  <a:solidFill>
                    <a:srgbClr val="000000"/>
                  </a:solidFill>
                  <a:latin typeface="Calibri (MS)"/>
                  <a:ea typeface="Calibri (MS)"/>
                  <a:cs typeface="Calibri (MS)"/>
                  <a:sym typeface="Calibri (MS)"/>
                </a:rPr>
                <a:t>Rain, cloud, puddle, evaporate, water cycle</a:t>
              </a:r>
            </a:p>
            <a:p>
              <a:pPr marL="617728" lvl="1" indent="-308864" algn="l">
                <a:lnSpc>
                  <a:spcPts val="5759"/>
                </a:lnSpc>
                <a:buFont typeface="Arial"/>
                <a:buChar char="•"/>
              </a:pPr>
              <a:r>
                <a:rPr lang="en-US" sz="4799">
                  <a:solidFill>
                    <a:srgbClr val="000000"/>
                  </a:solidFill>
                  <a:latin typeface="Calibri (MS)"/>
                  <a:ea typeface="Calibri (MS)"/>
                  <a:cs typeface="Calibri (MS)"/>
                  <a:sym typeface="Calibri (MS)"/>
                </a:rPr>
                <a:t>Nest, twigs, feathers, hatch, beak</a:t>
              </a:r>
            </a:p>
          </p:txBody>
        </p:sp>
      </p:grpSp>
      <p:sp>
        <p:nvSpPr>
          <p:cNvPr id="8" name="Freeform 8"/>
          <p:cNvSpPr/>
          <p:nvPr/>
        </p:nvSpPr>
        <p:spPr>
          <a:xfrm>
            <a:off x="12345648" y="5143500"/>
            <a:ext cx="3182461" cy="4767732"/>
          </a:xfrm>
          <a:custGeom>
            <a:avLst/>
            <a:gdLst/>
            <a:ahLst/>
            <a:cxnLst/>
            <a:rect l="l" t="t" r="r" b="b"/>
            <a:pathLst>
              <a:path w="3182461" h="4767732">
                <a:moveTo>
                  <a:pt x="0" y="0"/>
                </a:moveTo>
                <a:lnTo>
                  <a:pt x="3182461" y="0"/>
                </a:lnTo>
                <a:lnTo>
                  <a:pt x="3182461" y="4767732"/>
                </a:lnTo>
                <a:lnTo>
                  <a:pt x="0" y="4767732"/>
                </a:lnTo>
                <a:lnTo>
                  <a:pt x="0" y="0"/>
                </a:lnTo>
                <a:close/>
              </a:path>
            </a:pathLst>
          </a:custGeom>
          <a:blipFill>
            <a:blip r:embed="rId2"/>
            <a:stretch>
              <a:fillRect/>
            </a:stretch>
          </a:blipFill>
        </p:spPr>
      </p:sp>
      <p:sp>
        <p:nvSpPr>
          <p:cNvPr id="9" name="Freeform 9"/>
          <p:cNvSpPr/>
          <p:nvPr/>
        </p:nvSpPr>
        <p:spPr>
          <a:xfrm>
            <a:off x="7109815" y="5698569"/>
            <a:ext cx="4068370" cy="4068370"/>
          </a:xfrm>
          <a:custGeom>
            <a:avLst/>
            <a:gdLst/>
            <a:ahLst/>
            <a:cxnLst/>
            <a:rect l="l" t="t" r="r" b="b"/>
            <a:pathLst>
              <a:path w="4068370" h="4068370">
                <a:moveTo>
                  <a:pt x="0" y="0"/>
                </a:moveTo>
                <a:lnTo>
                  <a:pt x="4068370" y="0"/>
                </a:lnTo>
                <a:lnTo>
                  <a:pt x="4068370" y="4068369"/>
                </a:lnTo>
                <a:lnTo>
                  <a:pt x="0" y="4068369"/>
                </a:lnTo>
                <a:lnTo>
                  <a:pt x="0" y="0"/>
                </a:lnTo>
                <a:close/>
              </a:path>
            </a:pathLst>
          </a:custGeom>
          <a:blipFill>
            <a:blip r:embed="rId3"/>
            <a:stretch>
              <a:fillRect/>
            </a:stretch>
          </a:blipFill>
        </p:spPr>
      </p:sp>
      <p:sp>
        <p:nvSpPr>
          <p:cNvPr id="10" name="Freeform 10"/>
          <p:cNvSpPr/>
          <p:nvPr/>
        </p:nvSpPr>
        <p:spPr>
          <a:xfrm>
            <a:off x="2833098" y="5517318"/>
            <a:ext cx="3814034" cy="4249620"/>
          </a:xfrm>
          <a:custGeom>
            <a:avLst/>
            <a:gdLst/>
            <a:ahLst/>
            <a:cxnLst/>
            <a:rect l="l" t="t" r="r" b="b"/>
            <a:pathLst>
              <a:path w="3814034" h="4249620">
                <a:moveTo>
                  <a:pt x="0" y="0"/>
                </a:moveTo>
                <a:lnTo>
                  <a:pt x="3814034" y="0"/>
                </a:lnTo>
                <a:lnTo>
                  <a:pt x="3814034" y="4249620"/>
                </a:lnTo>
                <a:lnTo>
                  <a:pt x="0" y="4249620"/>
                </a:lnTo>
                <a:lnTo>
                  <a:pt x="0" y="0"/>
                </a:lnTo>
                <a:close/>
              </a:path>
            </a:pathLst>
          </a:custGeom>
          <a:blipFill>
            <a:blip r:embed="rId4"/>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171450"/>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Seed Planting</a:t>
              </a:r>
            </a:p>
          </p:txBody>
        </p:sp>
      </p:grpSp>
      <p:grpSp>
        <p:nvGrpSpPr>
          <p:cNvPr id="5" name="Group 5"/>
          <p:cNvGrpSpPr/>
          <p:nvPr/>
        </p:nvGrpSpPr>
        <p:grpSpPr>
          <a:xfrm>
            <a:off x="2971800" y="1776139"/>
            <a:ext cx="12344400" cy="4384771"/>
            <a:chOff x="0" y="0"/>
            <a:chExt cx="11704320" cy="4157412"/>
          </a:xfrm>
        </p:grpSpPr>
        <p:sp>
          <p:nvSpPr>
            <p:cNvPr id="6" name="Freeform 6"/>
            <p:cNvSpPr/>
            <p:nvPr/>
          </p:nvSpPr>
          <p:spPr>
            <a:xfrm>
              <a:off x="0" y="0"/>
              <a:ext cx="11704320" cy="4157412"/>
            </a:xfrm>
            <a:custGeom>
              <a:avLst/>
              <a:gdLst/>
              <a:ahLst/>
              <a:cxnLst/>
              <a:rect l="l" t="t" r="r" b="b"/>
              <a:pathLst>
                <a:path w="11704320" h="4157412">
                  <a:moveTo>
                    <a:pt x="0" y="0"/>
                  </a:moveTo>
                  <a:lnTo>
                    <a:pt x="11704320" y="0"/>
                  </a:lnTo>
                  <a:lnTo>
                    <a:pt x="11704320" y="4157412"/>
                  </a:lnTo>
                  <a:lnTo>
                    <a:pt x="0" y="4157412"/>
                  </a:lnTo>
                  <a:close/>
                </a:path>
              </a:pathLst>
            </a:custGeom>
            <a:solidFill>
              <a:srgbClr val="000000">
                <a:alpha val="0"/>
              </a:srgbClr>
            </a:solidFill>
          </p:spPr>
        </p:sp>
        <p:sp>
          <p:nvSpPr>
            <p:cNvPr id="7" name="TextBox 7"/>
            <p:cNvSpPr txBox="1"/>
            <p:nvPr/>
          </p:nvSpPr>
          <p:spPr>
            <a:xfrm>
              <a:off x="0" y="-9525"/>
              <a:ext cx="11704320" cy="4166937"/>
            </a:xfrm>
            <a:prstGeom prst="rect">
              <a:avLst/>
            </a:prstGeom>
          </p:spPr>
          <p:txBody>
            <a:bodyPr lIns="0" tIns="0" rIns="0" bIns="0" rtlCol="0" anchor="t"/>
            <a:lstStyle/>
            <a:p>
              <a:pPr marL="527243" lvl="1" indent="-263621" algn="l">
                <a:lnSpc>
                  <a:spcPts val="4916"/>
                </a:lnSpc>
                <a:buFont typeface="Arial"/>
                <a:buChar char="•"/>
              </a:pPr>
              <a:r>
                <a:rPr lang="en-US" sz="4096">
                  <a:solidFill>
                    <a:srgbClr val="000000"/>
                  </a:solidFill>
                  <a:latin typeface="Solway"/>
                  <a:ea typeface="Solway"/>
                  <a:cs typeface="Solway"/>
                  <a:sym typeface="Solway"/>
                </a:rPr>
                <a:t>Objective: Observe how seeds grow into plants.</a:t>
              </a:r>
            </a:p>
            <a:p>
              <a:pPr marL="527243" lvl="1" indent="-263621" algn="l">
                <a:lnSpc>
                  <a:spcPts val="4916"/>
                </a:lnSpc>
                <a:buFont typeface="Arial"/>
                <a:buChar char="•"/>
              </a:pPr>
              <a:r>
                <a:rPr lang="en-US" sz="4096">
                  <a:solidFill>
                    <a:srgbClr val="000000"/>
                  </a:solidFill>
                  <a:latin typeface="Solway"/>
                  <a:ea typeface="Solway"/>
                  <a:cs typeface="Solway"/>
                  <a:sym typeface="Solway"/>
                </a:rPr>
                <a:t>Materials: Beans, clear cups, soil, water</a:t>
              </a:r>
            </a:p>
            <a:p>
              <a:pPr marL="527243" lvl="1" indent="-263621" algn="l">
                <a:lnSpc>
                  <a:spcPts val="4916"/>
                </a:lnSpc>
                <a:buFont typeface="Arial"/>
                <a:buChar char="•"/>
              </a:pPr>
              <a:r>
                <a:rPr lang="en-US" sz="4096">
                  <a:solidFill>
                    <a:srgbClr val="000000"/>
                  </a:solidFill>
                  <a:latin typeface="Solway"/>
                  <a:ea typeface="Solway"/>
                  <a:cs typeface="Solway"/>
                  <a:sym typeface="Solway"/>
                </a:rPr>
                <a:t>Presentation: Place seeds against side of cup, watch roots grow</a:t>
              </a:r>
            </a:p>
            <a:p>
              <a:pPr marL="527243" lvl="1" indent="-263621" algn="l">
                <a:lnSpc>
                  <a:spcPts val="4916"/>
                </a:lnSpc>
                <a:buFont typeface="Arial"/>
                <a:buChar char="•"/>
              </a:pPr>
              <a:r>
                <a:rPr lang="en-US" sz="4096">
                  <a:solidFill>
                    <a:srgbClr val="000000"/>
                  </a:solidFill>
                  <a:latin typeface="Solway"/>
                  <a:ea typeface="Solway"/>
                  <a:cs typeface="Solway"/>
                  <a:sym typeface="Solway"/>
                </a:rPr>
                <a:t>Extensions: Garden walk, flower dissection</a:t>
              </a:r>
            </a:p>
          </p:txBody>
        </p:sp>
      </p:grpSp>
      <p:sp>
        <p:nvSpPr>
          <p:cNvPr id="8" name="Freeform 8"/>
          <p:cNvSpPr/>
          <p:nvPr/>
        </p:nvSpPr>
        <p:spPr>
          <a:xfrm>
            <a:off x="4027580" y="5686867"/>
            <a:ext cx="9839851" cy="4761881"/>
          </a:xfrm>
          <a:custGeom>
            <a:avLst/>
            <a:gdLst/>
            <a:ahLst/>
            <a:cxnLst/>
            <a:rect l="l" t="t" r="r" b="b"/>
            <a:pathLst>
              <a:path w="9839851" h="4761881">
                <a:moveTo>
                  <a:pt x="0" y="0"/>
                </a:moveTo>
                <a:lnTo>
                  <a:pt x="9839850" y="0"/>
                </a:lnTo>
                <a:lnTo>
                  <a:pt x="9839850" y="4761881"/>
                </a:lnTo>
                <a:lnTo>
                  <a:pt x="0" y="4761881"/>
                </a:lnTo>
                <a:lnTo>
                  <a:pt x="0" y="0"/>
                </a:lnTo>
                <a:close/>
              </a:path>
            </a:pathLst>
          </a:custGeom>
          <a:blipFill>
            <a:blip r:embed="rId2"/>
            <a:stretch>
              <a:fillRect t="-46932" b="-8045"/>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Insect Study</a:t>
              </a:r>
            </a:p>
          </p:txBody>
        </p:sp>
      </p:grpSp>
      <p:grpSp>
        <p:nvGrpSpPr>
          <p:cNvPr id="5" name="Group 5"/>
          <p:cNvGrpSpPr/>
          <p:nvPr/>
        </p:nvGrpSpPr>
        <p:grpSpPr>
          <a:xfrm>
            <a:off x="2971800" y="2400300"/>
            <a:ext cx="12344400" cy="4246068"/>
            <a:chOff x="0" y="0"/>
            <a:chExt cx="11704320" cy="4025902"/>
          </a:xfrm>
        </p:grpSpPr>
        <p:sp>
          <p:nvSpPr>
            <p:cNvPr id="6" name="Freeform 6"/>
            <p:cNvSpPr/>
            <p:nvPr/>
          </p:nvSpPr>
          <p:spPr>
            <a:xfrm>
              <a:off x="0" y="0"/>
              <a:ext cx="11704320" cy="4025902"/>
            </a:xfrm>
            <a:custGeom>
              <a:avLst/>
              <a:gdLst/>
              <a:ahLst/>
              <a:cxnLst/>
              <a:rect l="l" t="t" r="r" b="b"/>
              <a:pathLst>
                <a:path w="11704320" h="4025902">
                  <a:moveTo>
                    <a:pt x="0" y="0"/>
                  </a:moveTo>
                  <a:lnTo>
                    <a:pt x="11704320" y="0"/>
                  </a:lnTo>
                  <a:lnTo>
                    <a:pt x="11704320" y="4025902"/>
                  </a:lnTo>
                  <a:lnTo>
                    <a:pt x="0" y="4025902"/>
                  </a:lnTo>
                  <a:close/>
                </a:path>
              </a:pathLst>
            </a:custGeom>
            <a:solidFill>
              <a:srgbClr val="000000">
                <a:alpha val="0"/>
              </a:srgbClr>
            </a:solidFill>
          </p:spPr>
        </p:sp>
        <p:sp>
          <p:nvSpPr>
            <p:cNvPr id="7" name="TextBox 7"/>
            <p:cNvSpPr txBox="1"/>
            <p:nvPr/>
          </p:nvSpPr>
          <p:spPr>
            <a:xfrm>
              <a:off x="0" y="-9525"/>
              <a:ext cx="11704320" cy="4035427"/>
            </a:xfrm>
            <a:prstGeom prst="rect">
              <a:avLst/>
            </a:prstGeom>
          </p:spPr>
          <p:txBody>
            <a:bodyPr lIns="0" tIns="0" rIns="0" bIns="0" rtlCol="0" anchor="t"/>
            <a:lstStyle/>
            <a:p>
              <a:pPr marL="509146" lvl="1" indent="-254573" algn="l">
                <a:lnSpc>
                  <a:spcPts val="4747"/>
                </a:lnSpc>
                <a:buFont typeface="Arial"/>
                <a:buChar char="•"/>
              </a:pPr>
              <a:r>
                <a:rPr lang="en-US" sz="3956">
                  <a:solidFill>
                    <a:srgbClr val="000000"/>
                  </a:solidFill>
                  <a:latin typeface="Solway"/>
                  <a:ea typeface="Solway"/>
                  <a:cs typeface="Solway"/>
                  <a:sym typeface="Solway"/>
                </a:rPr>
                <a:t>Objective: Learn about insect life cycles.</a:t>
              </a:r>
            </a:p>
            <a:p>
              <a:pPr marL="509146" lvl="1" indent="-254573" algn="l">
                <a:lnSpc>
                  <a:spcPts val="4747"/>
                </a:lnSpc>
                <a:buFont typeface="Arial"/>
                <a:buChar char="•"/>
              </a:pPr>
              <a:r>
                <a:rPr lang="en-US" sz="3956">
                  <a:solidFill>
                    <a:srgbClr val="000000"/>
                  </a:solidFill>
                  <a:latin typeface="Solway"/>
                  <a:ea typeface="Solway"/>
                  <a:cs typeface="Solway"/>
                  <a:sym typeface="Solway"/>
                </a:rPr>
                <a:t>Materials: Butterfly kits, lifecycle cards, magnifying glasses</a:t>
              </a:r>
            </a:p>
            <a:p>
              <a:pPr marL="509146" lvl="1" indent="-254573" algn="l">
                <a:lnSpc>
                  <a:spcPts val="4747"/>
                </a:lnSpc>
                <a:buFont typeface="Arial"/>
                <a:buChar char="•"/>
              </a:pPr>
              <a:r>
                <a:rPr lang="en-US" sz="3956">
                  <a:solidFill>
                    <a:srgbClr val="000000"/>
                  </a:solidFill>
                  <a:latin typeface="Solway"/>
                  <a:ea typeface="Solway"/>
                  <a:cs typeface="Solway"/>
                  <a:sym typeface="Solway"/>
                </a:rPr>
                <a:t>Presentation: Match cards, observe real caterpillars</a:t>
              </a:r>
            </a:p>
            <a:p>
              <a:pPr marL="509146" lvl="1" indent="-254573" algn="l">
                <a:lnSpc>
                  <a:spcPts val="4747"/>
                </a:lnSpc>
                <a:buFont typeface="Arial"/>
                <a:buChar char="•"/>
              </a:pPr>
              <a:r>
                <a:rPr lang="en-US" sz="3956">
                  <a:solidFill>
                    <a:srgbClr val="000000"/>
                  </a:solidFill>
                  <a:latin typeface="Solway"/>
                  <a:ea typeface="Solway"/>
                  <a:cs typeface="Solway"/>
                  <a:sym typeface="Solway"/>
                </a:rPr>
                <a:t>Extensions: Ladybug release, insect art</a:t>
              </a:r>
            </a:p>
          </p:txBody>
        </p:sp>
      </p:grpSp>
      <p:sp>
        <p:nvSpPr>
          <p:cNvPr id="8" name="Freeform 8"/>
          <p:cNvSpPr/>
          <p:nvPr/>
        </p:nvSpPr>
        <p:spPr>
          <a:xfrm>
            <a:off x="2790502" y="6646368"/>
            <a:ext cx="5208461" cy="3208412"/>
          </a:xfrm>
          <a:custGeom>
            <a:avLst/>
            <a:gdLst/>
            <a:ahLst/>
            <a:cxnLst/>
            <a:rect l="l" t="t" r="r" b="b"/>
            <a:pathLst>
              <a:path w="5208461" h="3208412">
                <a:moveTo>
                  <a:pt x="0" y="0"/>
                </a:moveTo>
                <a:lnTo>
                  <a:pt x="5208461" y="0"/>
                </a:lnTo>
                <a:lnTo>
                  <a:pt x="5208461" y="3208412"/>
                </a:lnTo>
                <a:lnTo>
                  <a:pt x="0" y="3208412"/>
                </a:lnTo>
                <a:lnTo>
                  <a:pt x="0" y="0"/>
                </a:lnTo>
                <a:close/>
              </a:path>
            </a:pathLst>
          </a:custGeom>
          <a:blipFill>
            <a:blip r:embed="rId2"/>
            <a:stretch>
              <a:fillRect/>
            </a:stretch>
          </a:blipFill>
        </p:spPr>
      </p:sp>
      <p:sp>
        <p:nvSpPr>
          <p:cNvPr id="9" name="Freeform 9"/>
          <p:cNvSpPr/>
          <p:nvPr/>
        </p:nvSpPr>
        <p:spPr>
          <a:xfrm>
            <a:off x="8489172" y="6236519"/>
            <a:ext cx="7161084" cy="4028110"/>
          </a:xfrm>
          <a:custGeom>
            <a:avLst/>
            <a:gdLst/>
            <a:ahLst/>
            <a:cxnLst/>
            <a:rect l="l" t="t" r="r" b="b"/>
            <a:pathLst>
              <a:path w="7161084" h="4028110">
                <a:moveTo>
                  <a:pt x="0" y="0"/>
                </a:moveTo>
                <a:lnTo>
                  <a:pt x="7161084" y="0"/>
                </a:lnTo>
                <a:lnTo>
                  <a:pt x="7161084" y="4028110"/>
                </a:lnTo>
                <a:lnTo>
                  <a:pt x="0" y="4028110"/>
                </a:lnTo>
                <a:lnTo>
                  <a:pt x="0" y="0"/>
                </a:lnTo>
                <a:close/>
              </a:path>
            </a:pathLst>
          </a:custGeom>
          <a:blipFill>
            <a:blip r:embed="rId3"/>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Rain &amp; Water Cycle</a:t>
              </a:r>
            </a:p>
          </p:txBody>
        </p:sp>
      </p:grpSp>
      <p:grpSp>
        <p:nvGrpSpPr>
          <p:cNvPr id="5" name="Group 5"/>
          <p:cNvGrpSpPr/>
          <p:nvPr/>
        </p:nvGrpSpPr>
        <p:grpSpPr>
          <a:xfrm>
            <a:off x="2971800" y="2400300"/>
            <a:ext cx="12344400" cy="3367620"/>
            <a:chOff x="0" y="0"/>
            <a:chExt cx="11704320" cy="3193003"/>
          </a:xfrm>
        </p:grpSpPr>
        <p:sp>
          <p:nvSpPr>
            <p:cNvPr id="6" name="Freeform 6"/>
            <p:cNvSpPr/>
            <p:nvPr/>
          </p:nvSpPr>
          <p:spPr>
            <a:xfrm>
              <a:off x="0" y="0"/>
              <a:ext cx="11704320" cy="3193003"/>
            </a:xfrm>
            <a:custGeom>
              <a:avLst/>
              <a:gdLst/>
              <a:ahLst/>
              <a:cxnLst/>
              <a:rect l="l" t="t" r="r" b="b"/>
              <a:pathLst>
                <a:path w="11704320" h="3193003">
                  <a:moveTo>
                    <a:pt x="0" y="0"/>
                  </a:moveTo>
                  <a:lnTo>
                    <a:pt x="11704320" y="0"/>
                  </a:lnTo>
                  <a:lnTo>
                    <a:pt x="11704320" y="3193003"/>
                  </a:lnTo>
                  <a:lnTo>
                    <a:pt x="0" y="3193003"/>
                  </a:lnTo>
                  <a:close/>
                </a:path>
              </a:pathLst>
            </a:custGeom>
            <a:solidFill>
              <a:srgbClr val="000000">
                <a:alpha val="0"/>
              </a:srgbClr>
            </a:solidFill>
          </p:spPr>
        </p:sp>
        <p:sp>
          <p:nvSpPr>
            <p:cNvPr id="7" name="TextBox 7"/>
            <p:cNvSpPr txBox="1"/>
            <p:nvPr/>
          </p:nvSpPr>
          <p:spPr>
            <a:xfrm>
              <a:off x="0" y="-9525"/>
              <a:ext cx="11704320" cy="3202528"/>
            </a:xfrm>
            <a:prstGeom prst="rect">
              <a:avLst/>
            </a:prstGeom>
          </p:spPr>
          <p:txBody>
            <a:bodyPr lIns="0" tIns="0" rIns="0" bIns="0" rtlCol="0" anchor="t"/>
            <a:lstStyle/>
            <a:p>
              <a:pPr marL="472951" lvl="1" indent="-236476" algn="l">
                <a:lnSpc>
                  <a:spcPts val="4410"/>
                </a:lnSpc>
                <a:buFont typeface="Arial"/>
                <a:buChar char="•"/>
              </a:pPr>
              <a:r>
                <a:rPr lang="en-US" sz="3675">
                  <a:solidFill>
                    <a:srgbClr val="000000"/>
                  </a:solidFill>
                  <a:latin typeface="Solway"/>
                  <a:ea typeface="Solway"/>
                  <a:cs typeface="Solway"/>
                  <a:sym typeface="Solway"/>
                </a:rPr>
                <a:t>Objective: Understand how water changes form.</a:t>
              </a:r>
            </a:p>
            <a:p>
              <a:pPr marL="472951" lvl="1" indent="-236476" algn="l">
                <a:lnSpc>
                  <a:spcPts val="4410"/>
                </a:lnSpc>
                <a:buFont typeface="Arial"/>
                <a:buChar char="•"/>
              </a:pPr>
              <a:r>
                <a:rPr lang="en-US" sz="3675">
                  <a:solidFill>
                    <a:srgbClr val="000000"/>
                  </a:solidFill>
                  <a:latin typeface="Solway"/>
                  <a:ea typeface="Solway"/>
                  <a:cs typeface="Solway"/>
                  <a:sym typeface="Solway"/>
                </a:rPr>
                <a:t>Materials: Water jars, plastic wrap, heat lamp</a:t>
              </a:r>
            </a:p>
            <a:p>
              <a:pPr marL="472951" lvl="1" indent="-236476" algn="l">
                <a:lnSpc>
                  <a:spcPts val="4410"/>
                </a:lnSpc>
                <a:buFont typeface="Arial"/>
                <a:buChar char="•"/>
              </a:pPr>
              <a:r>
                <a:rPr lang="en-US" sz="3675">
                  <a:solidFill>
                    <a:srgbClr val="000000"/>
                  </a:solidFill>
                  <a:latin typeface="Solway"/>
                  <a:ea typeface="Solway"/>
                  <a:cs typeface="Solway"/>
                  <a:sym typeface="Solway"/>
                </a:rPr>
                <a:t>Presentation: Observe evaporation and condensation</a:t>
              </a:r>
            </a:p>
            <a:p>
              <a:pPr marL="472951" lvl="1" indent="-236476" algn="l">
                <a:lnSpc>
                  <a:spcPts val="4410"/>
                </a:lnSpc>
                <a:buFont typeface="Arial"/>
                <a:buChar char="•"/>
              </a:pPr>
              <a:r>
                <a:rPr lang="en-US" sz="3675">
                  <a:solidFill>
                    <a:srgbClr val="000000"/>
                  </a:solidFill>
                  <a:latin typeface="Solway"/>
                  <a:ea typeface="Solway"/>
                  <a:cs typeface="Solway"/>
                  <a:sym typeface="Solway"/>
                </a:rPr>
                <a:t>Extensions: Rain art with pipettes, cloud in a jar</a:t>
              </a:r>
            </a:p>
          </p:txBody>
        </p:sp>
      </p:grpSp>
      <p:sp>
        <p:nvSpPr>
          <p:cNvPr id="8" name="Freeform 8"/>
          <p:cNvSpPr/>
          <p:nvPr/>
        </p:nvSpPr>
        <p:spPr>
          <a:xfrm>
            <a:off x="2286000" y="5244900"/>
            <a:ext cx="5350116" cy="5042100"/>
          </a:xfrm>
          <a:custGeom>
            <a:avLst/>
            <a:gdLst/>
            <a:ahLst/>
            <a:cxnLst/>
            <a:rect l="l" t="t" r="r" b="b"/>
            <a:pathLst>
              <a:path w="5350116" h="5042100">
                <a:moveTo>
                  <a:pt x="0" y="0"/>
                </a:moveTo>
                <a:lnTo>
                  <a:pt x="5350116" y="0"/>
                </a:lnTo>
                <a:lnTo>
                  <a:pt x="5350116" y="5042100"/>
                </a:lnTo>
                <a:lnTo>
                  <a:pt x="0" y="5042100"/>
                </a:lnTo>
                <a:lnTo>
                  <a:pt x="0" y="0"/>
                </a:lnTo>
                <a:close/>
              </a:path>
            </a:pathLst>
          </a:custGeom>
          <a:blipFill>
            <a:blip r:embed="rId2"/>
            <a:stretch>
              <a:fillRect/>
            </a:stretch>
          </a:blipFill>
        </p:spPr>
      </p:sp>
      <p:sp>
        <p:nvSpPr>
          <p:cNvPr id="9" name="Freeform 9"/>
          <p:cNvSpPr/>
          <p:nvPr/>
        </p:nvSpPr>
        <p:spPr>
          <a:xfrm>
            <a:off x="12371980" y="5244900"/>
            <a:ext cx="2944220" cy="5234169"/>
          </a:xfrm>
          <a:custGeom>
            <a:avLst/>
            <a:gdLst/>
            <a:ahLst/>
            <a:cxnLst/>
            <a:rect l="l" t="t" r="r" b="b"/>
            <a:pathLst>
              <a:path w="2944220" h="5234169">
                <a:moveTo>
                  <a:pt x="0" y="0"/>
                </a:moveTo>
                <a:lnTo>
                  <a:pt x="2944220" y="0"/>
                </a:lnTo>
                <a:lnTo>
                  <a:pt x="2944220" y="5234169"/>
                </a:lnTo>
                <a:lnTo>
                  <a:pt x="0" y="5234169"/>
                </a:lnTo>
                <a:lnTo>
                  <a:pt x="0" y="0"/>
                </a:lnTo>
                <a:close/>
              </a:path>
            </a:pathLst>
          </a:custGeom>
          <a:blipFill>
            <a:blip r:embed="rId3"/>
            <a:stretch>
              <a:fillRect/>
            </a:stretch>
          </a:blipFill>
        </p:spPr>
      </p:sp>
      <p:sp>
        <p:nvSpPr>
          <p:cNvPr id="10" name="Freeform 10"/>
          <p:cNvSpPr/>
          <p:nvPr/>
        </p:nvSpPr>
        <p:spPr>
          <a:xfrm>
            <a:off x="7429521" y="6453862"/>
            <a:ext cx="4652639" cy="3487825"/>
          </a:xfrm>
          <a:custGeom>
            <a:avLst/>
            <a:gdLst/>
            <a:ahLst/>
            <a:cxnLst/>
            <a:rect l="l" t="t" r="r" b="b"/>
            <a:pathLst>
              <a:path w="4652639" h="3487825">
                <a:moveTo>
                  <a:pt x="0" y="0"/>
                </a:moveTo>
                <a:lnTo>
                  <a:pt x="4652640" y="0"/>
                </a:lnTo>
                <a:lnTo>
                  <a:pt x="4652640" y="3487825"/>
                </a:lnTo>
                <a:lnTo>
                  <a:pt x="0" y="3487825"/>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14700" y="722112"/>
            <a:ext cx="11658600" cy="2387352"/>
            <a:chOff x="0" y="0"/>
            <a:chExt cx="11054080" cy="2263563"/>
          </a:xfrm>
        </p:grpSpPr>
        <p:sp>
          <p:nvSpPr>
            <p:cNvPr id="3" name="Freeform 3"/>
            <p:cNvSpPr/>
            <p:nvPr/>
          </p:nvSpPr>
          <p:spPr>
            <a:xfrm>
              <a:off x="0" y="0"/>
              <a:ext cx="11054080" cy="2263563"/>
            </a:xfrm>
            <a:custGeom>
              <a:avLst/>
              <a:gdLst/>
              <a:ahLst/>
              <a:cxnLst/>
              <a:rect l="l" t="t" r="r" b="b"/>
              <a:pathLst>
                <a:path w="11054080" h="2263563">
                  <a:moveTo>
                    <a:pt x="0" y="0"/>
                  </a:moveTo>
                  <a:lnTo>
                    <a:pt x="11054080" y="0"/>
                  </a:lnTo>
                  <a:lnTo>
                    <a:pt x="11054080" y="2263563"/>
                  </a:lnTo>
                  <a:lnTo>
                    <a:pt x="0" y="2263563"/>
                  </a:lnTo>
                  <a:close/>
                </a:path>
              </a:pathLst>
            </a:custGeom>
            <a:solidFill>
              <a:srgbClr val="000000">
                <a:alpha val="0"/>
              </a:srgbClr>
            </a:solidFill>
          </p:spPr>
        </p:sp>
        <p:sp>
          <p:nvSpPr>
            <p:cNvPr id="4" name="TextBox 4"/>
            <p:cNvSpPr txBox="1"/>
            <p:nvPr/>
          </p:nvSpPr>
          <p:spPr>
            <a:xfrm>
              <a:off x="0" y="-9525"/>
              <a:ext cx="11054080" cy="2273088"/>
            </a:xfrm>
            <a:prstGeom prst="rect">
              <a:avLst/>
            </a:prstGeom>
          </p:spPr>
          <p:txBody>
            <a:bodyPr lIns="0" tIns="0" rIns="0" bIns="0" rtlCol="0" anchor="ctr"/>
            <a:lstStyle/>
            <a:p>
              <a:pPr algn="ctr">
                <a:lnSpc>
                  <a:spcPts val="7919"/>
                </a:lnSpc>
              </a:pPr>
              <a:r>
                <a:rPr lang="en-US" sz="6599">
                  <a:solidFill>
                    <a:srgbClr val="000000"/>
                  </a:solidFill>
                  <a:latin typeface="Shadows Into Light Two"/>
                  <a:ea typeface="Shadows Into Light Two"/>
                  <a:cs typeface="Shadows Into Light Two"/>
                  <a:sym typeface="Shadows Into Light Two"/>
                </a:rPr>
                <a:t>1. 🍂 Autumn (Seasons &amp; Earth’s Changes)</a:t>
              </a:r>
            </a:p>
          </p:txBody>
        </p:sp>
      </p:grpSp>
      <p:sp>
        <p:nvSpPr>
          <p:cNvPr id="5" name="Freeform 5"/>
          <p:cNvSpPr/>
          <p:nvPr/>
        </p:nvSpPr>
        <p:spPr>
          <a:xfrm>
            <a:off x="5217130" y="3427293"/>
            <a:ext cx="7368283" cy="6859707"/>
          </a:xfrm>
          <a:custGeom>
            <a:avLst/>
            <a:gdLst/>
            <a:ahLst/>
            <a:cxnLst/>
            <a:rect l="l" t="t" r="r" b="b"/>
            <a:pathLst>
              <a:path w="7368283" h="6859707">
                <a:moveTo>
                  <a:pt x="0" y="0"/>
                </a:moveTo>
                <a:lnTo>
                  <a:pt x="7368282" y="0"/>
                </a:lnTo>
                <a:lnTo>
                  <a:pt x="7368282" y="6859707"/>
                </a:lnTo>
                <a:lnTo>
                  <a:pt x="0" y="6859707"/>
                </a:lnTo>
                <a:lnTo>
                  <a:pt x="0" y="0"/>
                </a:lnTo>
                <a:close/>
              </a:path>
            </a:pathLst>
          </a:custGeom>
          <a:blipFill>
            <a:blip r:embed="rId2"/>
            <a:stretch>
              <a:fillRect l="-769" r="-769" b="-9067"/>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Bird Nest Building</a:t>
              </a:r>
            </a:p>
          </p:txBody>
        </p:sp>
      </p:grpSp>
      <p:grpSp>
        <p:nvGrpSpPr>
          <p:cNvPr id="5" name="Group 5"/>
          <p:cNvGrpSpPr/>
          <p:nvPr/>
        </p:nvGrpSpPr>
        <p:grpSpPr>
          <a:xfrm>
            <a:off x="2971800" y="1897374"/>
            <a:ext cx="12344400" cy="3945547"/>
            <a:chOff x="0" y="0"/>
            <a:chExt cx="11704320" cy="3740963"/>
          </a:xfrm>
        </p:grpSpPr>
        <p:sp>
          <p:nvSpPr>
            <p:cNvPr id="6" name="Freeform 6"/>
            <p:cNvSpPr/>
            <p:nvPr/>
          </p:nvSpPr>
          <p:spPr>
            <a:xfrm>
              <a:off x="0" y="0"/>
              <a:ext cx="11704320" cy="3740963"/>
            </a:xfrm>
            <a:custGeom>
              <a:avLst/>
              <a:gdLst/>
              <a:ahLst/>
              <a:cxnLst/>
              <a:rect l="l" t="t" r="r" b="b"/>
              <a:pathLst>
                <a:path w="11704320" h="3740963">
                  <a:moveTo>
                    <a:pt x="0" y="0"/>
                  </a:moveTo>
                  <a:lnTo>
                    <a:pt x="11704320" y="0"/>
                  </a:lnTo>
                  <a:lnTo>
                    <a:pt x="11704320" y="3740963"/>
                  </a:lnTo>
                  <a:lnTo>
                    <a:pt x="0" y="3740963"/>
                  </a:lnTo>
                  <a:close/>
                </a:path>
              </a:pathLst>
            </a:custGeom>
            <a:solidFill>
              <a:srgbClr val="000000">
                <a:alpha val="0"/>
              </a:srgbClr>
            </a:solidFill>
          </p:spPr>
        </p:sp>
        <p:sp>
          <p:nvSpPr>
            <p:cNvPr id="7" name="TextBox 7"/>
            <p:cNvSpPr txBox="1"/>
            <p:nvPr/>
          </p:nvSpPr>
          <p:spPr>
            <a:xfrm>
              <a:off x="0" y="-9525"/>
              <a:ext cx="11704320" cy="3750488"/>
            </a:xfrm>
            <a:prstGeom prst="rect">
              <a:avLst/>
            </a:prstGeom>
          </p:spPr>
          <p:txBody>
            <a:bodyPr lIns="0" tIns="0" rIns="0" bIns="0" rtlCol="0" anchor="t"/>
            <a:lstStyle/>
            <a:p>
              <a:pPr marL="472951" lvl="1" indent="-236476" algn="l">
                <a:lnSpc>
                  <a:spcPts val="4410"/>
                </a:lnSpc>
                <a:buFont typeface="Arial"/>
                <a:buChar char="•"/>
              </a:pPr>
              <a:r>
                <a:rPr lang="en-US" sz="3675">
                  <a:solidFill>
                    <a:srgbClr val="000000"/>
                  </a:solidFill>
                  <a:latin typeface="Solway"/>
                  <a:ea typeface="Solway"/>
                  <a:cs typeface="Solway"/>
                  <a:sym typeface="Solway"/>
                </a:rPr>
                <a:t>Objective: Discover how birds use materials to make nests.</a:t>
              </a:r>
            </a:p>
            <a:p>
              <a:pPr marL="472951" lvl="1" indent="-236476" algn="l">
                <a:lnSpc>
                  <a:spcPts val="4410"/>
                </a:lnSpc>
                <a:buFont typeface="Arial"/>
                <a:buChar char="•"/>
              </a:pPr>
              <a:r>
                <a:rPr lang="en-US" sz="3675">
                  <a:solidFill>
                    <a:srgbClr val="000000"/>
                  </a:solidFill>
                  <a:latin typeface="Solway"/>
                  <a:ea typeface="Solway"/>
                  <a:cs typeface="Solway"/>
                  <a:sym typeface="Solway"/>
                </a:rPr>
                <a:t>Materials: Twigs, feathers, grass, yarn</a:t>
              </a:r>
            </a:p>
            <a:p>
              <a:pPr marL="472951" lvl="1" indent="-236476" algn="l">
                <a:lnSpc>
                  <a:spcPts val="4410"/>
                </a:lnSpc>
                <a:buFont typeface="Arial"/>
                <a:buChar char="•"/>
              </a:pPr>
              <a:r>
                <a:rPr lang="en-US" sz="3675">
                  <a:solidFill>
                    <a:srgbClr val="000000"/>
                  </a:solidFill>
                  <a:latin typeface="Solway"/>
                  <a:ea typeface="Solway"/>
                  <a:cs typeface="Solway"/>
                  <a:sym typeface="Solway"/>
                </a:rPr>
                <a:t>Presentation: Show real nest photos, let children build nests</a:t>
              </a:r>
            </a:p>
            <a:p>
              <a:pPr marL="472951" lvl="1" indent="-236476" algn="l">
                <a:lnSpc>
                  <a:spcPts val="4410"/>
                </a:lnSpc>
                <a:buFont typeface="Arial"/>
                <a:buChar char="•"/>
              </a:pPr>
              <a:r>
                <a:rPr lang="en-US" sz="3675">
                  <a:solidFill>
                    <a:srgbClr val="000000"/>
                  </a:solidFill>
                  <a:latin typeface="Solway"/>
                  <a:ea typeface="Solway"/>
                  <a:cs typeface="Solway"/>
                  <a:sym typeface="Solway"/>
                </a:rPr>
                <a:t>Extensions: Observe birds outside, nest art</a:t>
              </a:r>
            </a:p>
          </p:txBody>
        </p:sp>
      </p:grpSp>
      <p:sp>
        <p:nvSpPr>
          <p:cNvPr id="8" name="Freeform 8"/>
          <p:cNvSpPr/>
          <p:nvPr/>
        </p:nvSpPr>
        <p:spPr>
          <a:xfrm>
            <a:off x="3890752" y="5519281"/>
            <a:ext cx="10506496" cy="4767719"/>
          </a:xfrm>
          <a:custGeom>
            <a:avLst/>
            <a:gdLst/>
            <a:ahLst/>
            <a:cxnLst/>
            <a:rect l="l" t="t" r="r" b="b"/>
            <a:pathLst>
              <a:path w="10506496" h="4767719">
                <a:moveTo>
                  <a:pt x="0" y="0"/>
                </a:moveTo>
                <a:lnTo>
                  <a:pt x="10506496" y="0"/>
                </a:lnTo>
                <a:lnTo>
                  <a:pt x="10506496" y="4767719"/>
                </a:lnTo>
                <a:lnTo>
                  <a:pt x="0" y="4767719"/>
                </a:lnTo>
                <a:lnTo>
                  <a:pt x="0" y="0"/>
                </a:lnTo>
                <a:close/>
              </a:path>
            </a:pathLst>
          </a:custGeom>
          <a:blipFill>
            <a:blip r:embed="rId2"/>
            <a:stretch>
              <a:fillRect t="-11978" b="-11978"/>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Creative Work</a:t>
              </a:r>
            </a:p>
          </p:txBody>
        </p:sp>
      </p:grpSp>
      <p:grpSp>
        <p:nvGrpSpPr>
          <p:cNvPr id="5" name="Group 5"/>
          <p:cNvGrpSpPr/>
          <p:nvPr/>
        </p:nvGrpSpPr>
        <p:grpSpPr>
          <a:xfrm>
            <a:off x="2971800" y="2400300"/>
            <a:ext cx="12344400" cy="3275152"/>
            <a:chOff x="0" y="0"/>
            <a:chExt cx="11704320" cy="3105329"/>
          </a:xfrm>
        </p:grpSpPr>
        <p:sp>
          <p:nvSpPr>
            <p:cNvPr id="6" name="Freeform 6"/>
            <p:cNvSpPr/>
            <p:nvPr/>
          </p:nvSpPr>
          <p:spPr>
            <a:xfrm>
              <a:off x="0" y="0"/>
              <a:ext cx="11704320" cy="3105329"/>
            </a:xfrm>
            <a:custGeom>
              <a:avLst/>
              <a:gdLst/>
              <a:ahLst/>
              <a:cxnLst/>
              <a:rect l="l" t="t" r="r" b="b"/>
              <a:pathLst>
                <a:path w="11704320" h="3105329">
                  <a:moveTo>
                    <a:pt x="0" y="0"/>
                  </a:moveTo>
                  <a:lnTo>
                    <a:pt x="11704320" y="0"/>
                  </a:lnTo>
                  <a:lnTo>
                    <a:pt x="11704320" y="3105329"/>
                  </a:lnTo>
                  <a:lnTo>
                    <a:pt x="0" y="3105329"/>
                  </a:lnTo>
                  <a:close/>
                </a:path>
              </a:pathLst>
            </a:custGeom>
            <a:solidFill>
              <a:srgbClr val="000000">
                <a:alpha val="0"/>
              </a:srgbClr>
            </a:solidFill>
          </p:spPr>
        </p:sp>
        <p:sp>
          <p:nvSpPr>
            <p:cNvPr id="7" name="TextBox 7"/>
            <p:cNvSpPr txBox="1"/>
            <p:nvPr/>
          </p:nvSpPr>
          <p:spPr>
            <a:xfrm>
              <a:off x="0" y="0"/>
              <a:ext cx="11704320" cy="3105329"/>
            </a:xfrm>
            <a:prstGeom prst="rect">
              <a:avLst/>
            </a:prstGeom>
          </p:spPr>
          <p:txBody>
            <a:bodyPr lIns="0" tIns="0" rIns="0" bIns="0" rtlCol="0" anchor="t"/>
            <a:lstStyle/>
            <a:p>
              <a:pPr marL="545340" lvl="1" indent="-272670" algn="l">
                <a:lnSpc>
                  <a:spcPts val="5085"/>
                </a:lnSpc>
                <a:buFont typeface="Arial"/>
                <a:buChar char="•"/>
              </a:pPr>
              <a:r>
                <a:rPr lang="en-US" sz="4237">
                  <a:solidFill>
                    <a:srgbClr val="000000"/>
                  </a:solidFill>
                  <a:latin typeface="Solway"/>
                  <a:ea typeface="Solway"/>
                  <a:cs typeface="Solway"/>
                  <a:sym typeface="Solway"/>
                </a:rPr>
                <a:t>- Spring nature collage</a:t>
              </a:r>
            </a:p>
            <a:p>
              <a:pPr marL="545340" lvl="1" indent="-272670" algn="l">
                <a:lnSpc>
                  <a:spcPts val="5085"/>
                </a:lnSpc>
                <a:buFont typeface="Arial"/>
                <a:buChar char="•"/>
              </a:pPr>
              <a:r>
                <a:rPr lang="en-US" sz="4237">
                  <a:solidFill>
                    <a:srgbClr val="000000"/>
                  </a:solidFill>
                  <a:latin typeface="Solway"/>
                  <a:ea typeface="Solway"/>
                  <a:cs typeface="Solway"/>
                  <a:sym typeface="Solway"/>
                </a:rPr>
                <a:t>- Painted flower pots</a:t>
              </a:r>
            </a:p>
            <a:p>
              <a:pPr marL="545340" lvl="1" indent="-272670" algn="l">
                <a:lnSpc>
                  <a:spcPts val="5085"/>
                </a:lnSpc>
                <a:buFont typeface="Arial"/>
                <a:buChar char="•"/>
              </a:pPr>
              <a:r>
                <a:rPr lang="en-US" sz="4237">
                  <a:solidFill>
                    <a:srgbClr val="000000"/>
                  </a:solidFill>
                  <a:latin typeface="Solway"/>
                  <a:ea typeface="Solway"/>
                  <a:cs typeface="Solway"/>
                  <a:sym typeface="Solway"/>
                </a:rPr>
                <a:t>- Coffee filter butterflies</a:t>
              </a:r>
            </a:p>
            <a:p>
              <a:pPr marL="545340" lvl="1" indent="-272670" algn="l">
                <a:lnSpc>
                  <a:spcPts val="5085"/>
                </a:lnSpc>
                <a:buFont typeface="Arial"/>
                <a:buChar char="•"/>
              </a:pPr>
              <a:r>
                <a:rPr lang="en-US" sz="4237">
                  <a:solidFill>
                    <a:srgbClr val="000000"/>
                  </a:solidFill>
                  <a:latin typeface="Solway"/>
                  <a:ea typeface="Solway"/>
                  <a:cs typeface="Solway"/>
                  <a:sym typeface="Solway"/>
                </a:rPr>
                <a:t>- Raindrop mobiles</a:t>
              </a:r>
            </a:p>
          </p:txBody>
        </p:sp>
      </p:grpSp>
      <p:sp>
        <p:nvSpPr>
          <p:cNvPr id="8" name="Freeform 8"/>
          <p:cNvSpPr/>
          <p:nvPr/>
        </p:nvSpPr>
        <p:spPr>
          <a:xfrm>
            <a:off x="10692879" y="6770074"/>
            <a:ext cx="4933858" cy="3291588"/>
          </a:xfrm>
          <a:custGeom>
            <a:avLst/>
            <a:gdLst/>
            <a:ahLst/>
            <a:cxnLst/>
            <a:rect l="l" t="t" r="r" b="b"/>
            <a:pathLst>
              <a:path w="4933858" h="3291588">
                <a:moveTo>
                  <a:pt x="0" y="0"/>
                </a:moveTo>
                <a:lnTo>
                  <a:pt x="4933858" y="0"/>
                </a:lnTo>
                <a:lnTo>
                  <a:pt x="4933858" y="3291589"/>
                </a:lnTo>
                <a:lnTo>
                  <a:pt x="0" y="3291589"/>
                </a:lnTo>
                <a:lnTo>
                  <a:pt x="0" y="0"/>
                </a:lnTo>
                <a:close/>
              </a:path>
            </a:pathLst>
          </a:custGeom>
          <a:blipFill>
            <a:blip r:embed="rId2"/>
            <a:stretch>
              <a:fillRect/>
            </a:stretch>
          </a:blipFill>
        </p:spPr>
      </p:sp>
      <p:sp>
        <p:nvSpPr>
          <p:cNvPr id="9" name="Freeform 9"/>
          <p:cNvSpPr/>
          <p:nvPr/>
        </p:nvSpPr>
        <p:spPr>
          <a:xfrm>
            <a:off x="11700187" y="1852989"/>
            <a:ext cx="3273113" cy="4369774"/>
          </a:xfrm>
          <a:custGeom>
            <a:avLst/>
            <a:gdLst/>
            <a:ahLst/>
            <a:cxnLst/>
            <a:rect l="l" t="t" r="r" b="b"/>
            <a:pathLst>
              <a:path w="3273113" h="4369774">
                <a:moveTo>
                  <a:pt x="0" y="0"/>
                </a:moveTo>
                <a:lnTo>
                  <a:pt x="3273113" y="0"/>
                </a:lnTo>
                <a:lnTo>
                  <a:pt x="3273113" y="4369774"/>
                </a:lnTo>
                <a:lnTo>
                  <a:pt x="0" y="4369774"/>
                </a:lnTo>
                <a:lnTo>
                  <a:pt x="0" y="0"/>
                </a:lnTo>
                <a:close/>
              </a:path>
            </a:pathLst>
          </a:custGeom>
          <a:blipFill>
            <a:blip r:embed="rId3"/>
            <a:stretch>
              <a:fillRect/>
            </a:stretch>
          </a:blipFill>
        </p:spPr>
      </p:sp>
      <p:sp>
        <p:nvSpPr>
          <p:cNvPr id="10" name="Freeform 10"/>
          <p:cNvSpPr/>
          <p:nvPr/>
        </p:nvSpPr>
        <p:spPr>
          <a:xfrm>
            <a:off x="2521079" y="5351670"/>
            <a:ext cx="3409533" cy="3409533"/>
          </a:xfrm>
          <a:custGeom>
            <a:avLst/>
            <a:gdLst/>
            <a:ahLst/>
            <a:cxnLst/>
            <a:rect l="l" t="t" r="r" b="b"/>
            <a:pathLst>
              <a:path w="3409533" h="3409533">
                <a:moveTo>
                  <a:pt x="0" y="0"/>
                </a:moveTo>
                <a:lnTo>
                  <a:pt x="3409534" y="0"/>
                </a:lnTo>
                <a:lnTo>
                  <a:pt x="3409534" y="3409533"/>
                </a:lnTo>
                <a:lnTo>
                  <a:pt x="0" y="3409533"/>
                </a:lnTo>
                <a:lnTo>
                  <a:pt x="0" y="0"/>
                </a:lnTo>
                <a:close/>
              </a:path>
            </a:pathLst>
          </a:custGeom>
          <a:blipFill>
            <a:blip r:embed="rId4"/>
            <a:stretch>
              <a:fillRect/>
            </a:stretch>
          </a:blipFill>
        </p:spPr>
      </p:sp>
      <p:sp>
        <p:nvSpPr>
          <p:cNvPr id="11" name="Freeform 11"/>
          <p:cNvSpPr/>
          <p:nvPr/>
        </p:nvSpPr>
        <p:spPr>
          <a:xfrm>
            <a:off x="6295842" y="6837659"/>
            <a:ext cx="4031808" cy="3224004"/>
          </a:xfrm>
          <a:custGeom>
            <a:avLst/>
            <a:gdLst/>
            <a:ahLst/>
            <a:cxnLst/>
            <a:rect l="l" t="t" r="r" b="b"/>
            <a:pathLst>
              <a:path w="4031808" h="3224004">
                <a:moveTo>
                  <a:pt x="0" y="0"/>
                </a:moveTo>
                <a:lnTo>
                  <a:pt x="4031808" y="0"/>
                </a:lnTo>
                <a:lnTo>
                  <a:pt x="4031808" y="3224004"/>
                </a:lnTo>
                <a:lnTo>
                  <a:pt x="0" y="3224004"/>
                </a:lnTo>
                <a:lnTo>
                  <a:pt x="0" y="0"/>
                </a:lnTo>
                <a:close/>
              </a:path>
            </a:pathLst>
          </a:custGeom>
          <a:blipFill>
            <a:blip r:embed="rId5"/>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Recommended Books</a:t>
              </a:r>
            </a:p>
          </p:txBody>
        </p:sp>
      </p:grpSp>
      <p:grpSp>
        <p:nvGrpSpPr>
          <p:cNvPr id="5" name="Group 5"/>
          <p:cNvGrpSpPr/>
          <p:nvPr/>
        </p:nvGrpSpPr>
        <p:grpSpPr>
          <a:xfrm>
            <a:off x="2971800" y="2400300"/>
            <a:ext cx="12344400" cy="2974630"/>
            <a:chOff x="0" y="0"/>
            <a:chExt cx="11704320" cy="2820390"/>
          </a:xfrm>
        </p:grpSpPr>
        <p:sp>
          <p:nvSpPr>
            <p:cNvPr id="6" name="Freeform 6"/>
            <p:cNvSpPr/>
            <p:nvPr/>
          </p:nvSpPr>
          <p:spPr>
            <a:xfrm>
              <a:off x="0" y="0"/>
              <a:ext cx="11704320" cy="2820390"/>
            </a:xfrm>
            <a:custGeom>
              <a:avLst/>
              <a:gdLst/>
              <a:ahLst/>
              <a:cxnLst/>
              <a:rect l="l" t="t" r="r" b="b"/>
              <a:pathLst>
                <a:path w="11704320" h="2820390">
                  <a:moveTo>
                    <a:pt x="0" y="0"/>
                  </a:moveTo>
                  <a:lnTo>
                    <a:pt x="11704320" y="0"/>
                  </a:lnTo>
                  <a:lnTo>
                    <a:pt x="11704320" y="2820390"/>
                  </a:lnTo>
                  <a:lnTo>
                    <a:pt x="0" y="2820390"/>
                  </a:lnTo>
                  <a:close/>
                </a:path>
              </a:pathLst>
            </a:custGeom>
            <a:solidFill>
              <a:srgbClr val="000000">
                <a:alpha val="0"/>
              </a:srgbClr>
            </a:solidFill>
          </p:spPr>
        </p:sp>
        <p:sp>
          <p:nvSpPr>
            <p:cNvPr id="7" name="TextBox 7"/>
            <p:cNvSpPr txBox="1"/>
            <p:nvPr/>
          </p:nvSpPr>
          <p:spPr>
            <a:xfrm>
              <a:off x="0" y="-9525"/>
              <a:ext cx="11704320" cy="2829915"/>
            </a:xfrm>
            <a:prstGeom prst="rect">
              <a:avLst/>
            </a:prstGeom>
          </p:spPr>
          <p:txBody>
            <a:bodyPr lIns="0" tIns="0" rIns="0" bIns="0" rtlCol="0" anchor="t"/>
            <a:lstStyle/>
            <a:p>
              <a:pPr marL="509146" lvl="1" indent="-254573" algn="l">
                <a:lnSpc>
                  <a:spcPts val="4747"/>
                </a:lnSpc>
                <a:buFont typeface="Arial"/>
                <a:buChar char="•"/>
              </a:pPr>
              <a:r>
                <a:rPr lang="en-US" sz="3956">
                  <a:solidFill>
                    <a:srgbClr val="000000"/>
                  </a:solidFill>
                  <a:latin typeface="Solway"/>
                  <a:ea typeface="Solway"/>
                  <a:cs typeface="Solway"/>
                  <a:sym typeface="Solway"/>
                </a:rPr>
                <a:t>- The Tiny Seed by Eric Carle</a:t>
              </a:r>
            </a:p>
            <a:p>
              <a:pPr marL="509146" lvl="1" indent="-254573" algn="l">
                <a:lnSpc>
                  <a:spcPts val="4747"/>
                </a:lnSpc>
                <a:buFont typeface="Arial"/>
                <a:buChar char="•"/>
              </a:pPr>
              <a:r>
                <a:rPr lang="en-US" sz="3956">
                  <a:solidFill>
                    <a:srgbClr val="000000"/>
                  </a:solidFill>
                  <a:latin typeface="Solway"/>
                  <a:ea typeface="Solway"/>
                  <a:cs typeface="Solway"/>
                  <a:sym typeface="Solway"/>
                </a:rPr>
                <a:t>- Waiting for Wings by Lois Ehlert</a:t>
              </a:r>
            </a:p>
            <a:p>
              <a:pPr marL="509146" lvl="1" indent="-254573" algn="l">
                <a:lnSpc>
                  <a:spcPts val="4747"/>
                </a:lnSpc>
                <a:buFont typeface="Arial"/>
                <a:buChar char="•"/>
              </a:pPr>
              <a:r>
                <a:rPr lang="en-US" sz="3956">
                  <a:solidFill>
                    <a:srgbClr val="000000"/>
                  </a:solidFill>
                  <a:latin typeface="Solway"/>
                  <a:ea typeface="Solway"/>
                  <a:cs typeface="Solway"/>
                  <a:sym typeface="Solway"/>
                </a:rPr>
                <a:t>- From Seed to Plant by Gail Gibbons</a:t>
              </a:r>
            </a:p>
            <a:p>
              <a:pPr marL="509146" lvl="1" indent="-254573" algn="l">
                <a:lnSpc>
                  <a:spcPts val="4747"/>
                </a:lnSpc>
                <a:buFont typeface="Arial"/>
                <a:buChar char="•"/>
              </a:pPr>
              <a:r>
                <a:rPr lang="en-US" sz="3956">
                  <a:solidFill>
                    <a:srgbClr val="000000"/>
                  </a:solidFill>
                  <a:latin typeface="Solway"/>
                  <a:ea typeface="Solway"/>
                  <a:cs typeface="Solway"/>
                  <a:sym typeface="Solway"/>
                </a:rPr>
                <a:t>- In the Small, Small Pond by Denise Fleming</a:t>
              </a:r>
            </a:p>
          </p:txBody>
        </p:sp>
      </p:grpSp>
      <p:sp>
        <p:nvSpPr>
          <p:cNvPr id="8" name="Freeform 8"/>
          <p:cNvSpPr/>
          <p:nvPr/>
        </p:nvSpPr>
        <p:spPr>
          <a:xfrm>
            <a:off x="2601957" y="5143500"/>
            <a:ext cx="2511390" cy="3414640"/>
          </a:xfrm>
          <a:custGeom>
            <a:avLst/>
            <a:gdLst/>
            <a:ahLst/>
            <a:cxnLst/>
            <a:rect l="l" t="t" r="r" b="b"/>
            <a:pathLst>
              <a:path w="2511390" h="3414640">
                <a:moveTo>
                  <a:pt x="0" y="0"/>
                </a:moveTo>
                <a:lnTo>
                  <a:pt x="2511389" y="0"/>
                </a:lnTo>
                <a:lnTo>
                  <a:pt x="2511389" y="3414640"/>
                </a:lnTo>
                <a:lnTo>
                  <a:pt x="0" y="3414640"/>
                </a:lnTo>
                <a:lnTo>
                  <a:pt x="0" y="0"/>
                </a:lnTo>
                <a:close/>
              </a:path>
            </a:pathLst>
          </a:custGeom>
          <a:blipFill>
            <a:blip r:embed="rId2"/>
            <a:stretch>
              <a:fillRect b="-2149"/>
            </a:stretch>
          </a:blipFill>
        </p:spPr>
      </p:sp>
      <p:sp>
        <p:nvSpPr>
          <p:cNvPr id="9" name="Freeform 9"/>
          <p:cNvSpPr/>
          <p:nvPr/>
        </p:nvSpPr>
        <p:spPr>
          <a:xfrm>
            <a:off x="9426418" y="5143500"/>
            <a:ext cx="2560980" cy="3414640"/>
          </a:xfrm>
          <a:custGeom>
            <a:avLst/>
            <a:gdLst/>
            <a:ahLst/>
            <a:cxnLst/>
            <a:rect l="l" t="t" r="r" b="b"/>
            <a:pathLst>
              <a:path w="2560980" h="3414640">
                <a:moveTo>
                  <a:pt x="0" y="0"/>
                </a:moveTo>
                <a:lnTo>
                  <a:pt x="2560980" y="0"/>
                </a:lnTo>
                <a:lnTo>
                  <a:pt x="2560980" y="3414640"/>
                </a:lnTo>
                <a:lnTo>
                  <a:pt x="0" y="3414640"/>
                </a:lnTo>
                <a:lnTo>
                  <a:pt x="0" y="0"/>
                </a:lnTo>
                <a:close/>
              </a:path>
            </a:pathLst>
          </a:custGeom>
          <a:blipFill>
            <a:blip r:embed="rId3"/>
            <a:stretch>
              <a:fillRect/>
            </a:stretch>
          </a:blipFill>
        </p:spPr>
      </p:sp>
      <p:sp>
        <p:nvSpPr>
          <p:cNvPr id="10" name="Freeform 10"/>
          <p:cNvSpPr/>
          <p:nvPr/>
        </p:nvSpPr>
        <p:spPr>
          <a:xfrm>
            <a:off x="12253533" y="7154943"/>
            <a:ext cx="3448717" cy="2806393"/>
          </a:xfrm>
          <a:custGeom>
            <a:avLst/>
            <a:gdLst/>
            <a:ahLst/>
            <a:cxnLst/>
            <a:rect l="l" t="t" r="r" b="b"/>
            <a:pathLst>
              <a:path w="3448717" h="2806393">
                <a:moveTo>
                  <a:pt x="0" y="0"/>
                </a:moveTo>
                <a:lnTo>
                  <a:pt x="3448716" y="0"/>
                </a:lnTo>
                <a:lnTo>
                  <a:pt x="3448716" y="2806394"/>
                </a:lnTo>
                <a:lnTo>
                  <a:pt x="0" y="2806394"/>
                </a:lnTo>
                <a:lnTo>
                  <a:pt x="0" y="0"/>
                </a:lnTo>
                <a:close/>
              </a:path>
            </a:pathLst>
          </a:custGeom>
          <a:blipFill>
            <a:blip r:embed="rId4"/>
            <a:stretch>
              <a:fillRect/>
            </a:stretch>
          </a:blipFill>
        </p:spPr>
      </p:sp>
      <p:sp>
        <p:nvSpPr>
          <p:cNvPr id="11" name="Freeform 11"/>
          <p:cNvSpPr/>
          <p:nvPr/>
        </p:nvSpPr>
        <p:spPr>
          <a:xfrm>
            <a:off x="5677352" y="6850820"/>
            <a:ext cx="3185060" cy="3110517"/>
          </a:xfrm>
          <a:custGeom>
            <a:avLst/>
            <a:gdLst/>
            <a:ahLst/>
            <a:cxnLst/>
            <a:rect l="l" t="t" r="r" b="b"/>
            <a:pathLst>
              <a:path w="3185060" h="3110517">
                <a:moveTo>
                  <a:pt x="0" y="0"/>
                </a:moveTo>
                <a:lnTo>
                  <a:pt x="3185060" y="0"/>
                </a:lnTo>
                <a:lnTo>
                  <a:pt x="3185060" y="3110517"/>
                </a:lnTo>
                <a:lnTo>
                  <a:pt x="0" y="3110517"/>
                </a:lnTo>
                <a:lnTo>
                  <a:pt x="0" y="0"/>
                </a:lnTo>
                <a:close/>
              </a:path>
            </a:pathLst>
          </a:custGeom>
          <a:blipFill>
            <a:blip r:embed="rId5"/>
            <a:stretch>
              <a:fillRect t="-2653"/>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14700" y="2109136"/>
            <a:ext cx="11658600" cy="2205037"/>
            <a:chOff x="0" y="0"/>
            <a:chExt cx="11054080" cy="2090702"/>
          </a:xfrm>
        </p:grpSpPr>
        <p:sp>
          <p:nvSpPr>
            <p:cNvPr id="3" name="Freeform 3"/>
            <p:cNvSpPr/>
            <p:nvPr/>
          </p:nvSpPr>
          <p:spPr>
            <a:xfrm>
              <a:off x="0" y="0"/>
              <a:ext cx="11054080" cy="2090702"/>
            </a:xfrm>
            <a:custGeom>
              <a:avLst/>
              <a:gdLst/>
              <a:ahLst/>
              <a:cxnLst/>
              <a:rect l="l" t="t" r="r" b="b"/>
              <a:pathLst>
                <a:path w="11054080" h="2090702">
                  <a:moveTo>
                    <a:pt x="0" y="0"/>
                  </a:moveTo>
                  <a:lnTo>
                    <a:pt x="11054080" y="0"/>
                  </a:lnTo>
                  <a:lnTo>
                    <a:pt x="11054080" y="2090702"/>
                  </a:lnTo>
                  <a:lnTo>
                    <a:pt x="0" y="2090702"/>
                  </a:lnTo>
                  <a:close/>
                </a:path>
              </a:pathLst>
            </a:custGeom>
            <a:solidFill>
              <a:srgbClr val="000000">
                <a:alpha val="0"/>
              </a:srgbClr>
            </a:solidFill>
          </p:spPr>
        </p:sp>
        <p:sp>
          <p:nvSpPr>
            <p:cNvPr id="4" name="TextBox 4"/>
            <p:cNvSpPr txBox="1"/>
            <p:nvPr/>
          </p:nvSpPr>
          <p:spPr>
            <a:xfrm>
              <a:off x="0" y="-9525"/>
              <a:ext cx="11054080" cy="2100227"/>
            </a:xfrm>
            <a:prstGeom prst="rect">
              <a:avLst/>
            </a:prstGeom>
          </p:spPr>
          <p:txBody>
            <a:bodyPr lIns="0" tIns="0" rIns="0" bIns="0" rtlCol="0" anchor="ctr"/>
            <a:lstStyle/>
            <a:p>
              <a:pPr algn="ctr">
                <a:lnSpc>
                  <a:spcPts val="7919"/>
                </a:lnSpc>
              </a:pPr>
              <a:r>
                <a:rPr lang="en-US" sz="6599">
                  <a:solidFill>
                    <a:srgbClr val="000000"/>
                  </a:solidFill>
                  <a:latin typeface="Shadows Into Light Two"/>
                  <a:ea typeface="Shadows Into Light Two"/>
                  <a:cs typeface="Shadows Into Light Two"/>
                  <a:sym typeface="Shadows Into Light Two"/>
                </a:rPr>
                <a:t>☀️ Summer: Sun, Sea &amp; Sand</a:t>
              </a:r>
            </a:p>
          </p:txBody>
        </p:sp>
      </p:grpSp>
      <p:sp>
        <p:nvSpPr>
          <p:cNvPr id="5" name="Freeform 5"/>
          <p:cNvSpPr/>
          <p:nvPr/>
        </p:nvSpPr>
        <p:spPr>
          <a:xfrm>
            <a:off x="5393380" y="4592215"/>
            <a:ext cx="7918021" cy="5059075"/>
          </a:xfrm>
          <a:custGeom>
            <a:avLst/>
            <a:gdLst/>
            <a:ahLst/>
            <a:cxnLst/>
            <a:rect l="l" t="t" r="r" b="b"/>
            <a:pathLst>
              <a:path w="7918021" h="5059075">
                <a:moveTo>
                  <a:pt x="0" y="0"/>
                </a:moveTo>
                <a:lnTo>
                  <a:pt x="7918021" y="0"/>
                </a:lnTo>
                <a:lnTo>
                  <a:pt x="7918021" y="5059075"/>
                </a:lnTo>
                <a:lnTo>
                  <a:pt x="0" y="5059075"/>
                </a:lnTo>
                <a:lnTo>
                  <a:pt x="0" y="0"/>
                </a:lnTo>
                <a:close/>
              </a:path>
            </a:pathLst>
          </a:custGeom>
          <a:blipFill>
            <a:blip r:embed="rId2"/>
            <a:stretch>
              <a:fillRect t="-502" b="-3648"/>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Introduction</a:t>
              </a:r>
            </a:p>
          </p:txBody>
        </p:sp>
      </p:grpSp>
      <p:grpSp>
        <p:nvGrpSpPr>
          <p:cNvPr id="5" name="Group 5"/>
          <p:cNvGrpSpPr/>
          <p:nvPr/>
        </p:nvGrpSpPr>
        <p:grpSpPr>
          <a:xfrm>
            <a:off x="2971800" y="2400300"/>
            <a:ext cx="12344400" cy="4454122"/>
            <a:chOff x="0" y="0"/>
            <a:chExt cx="11704320" cy="4223167"/>
          </a:xfrm>
        </p:grpSpPr>
        <p:sp>
          <p:nvSpPr>
            <p:cNvPr id="6" name="Freeform 6"/>
            <p:cNvSpPr/>
            <p:nvPr/>
          </p:nvSpPr>
          <p:spPr>
            <a:xfrm>
              <a:off x="0" y="0"/>
              <a:ext cx="11704320" cy="4223167"/>
            </a:xfrm>
            <a:custGeom>
              <a:avLst/>
              <a:gdLst/>
              <a:ahLst/>
              <a:cxnLst/>
              <a:rect l="l" t="t" r="r" b="b"/>
              <a:pathLst>
                <a:path w="11704320" h="4223167">
                  <a:moveTo>
                    <a:pt x="0" y="0"/>
                  </a:moveTo>
                  <a:lnTo>
                    <a:pt x="11704320" y="0"/>
                  </a:lnTo>
                  <a:lnTo>
                    <a:pt x="11704320" y="4223167"/>
                  </a:lnTo>
                  <a:lnTo>
                    <a:pt x="0" y="4223167"/>
                  </a:lnTo>
                  <a:close/>
                </a:path>
              </a:pathLst>
            </a:custGeom>
            <a:solidFill>
              <a:srgbClr val="000000">
                <a:alpha val="0"/>
              </a:srgbClr>
            </a:solidFill>
          </p:spPr>
        </p:sp>
        <p:sp>
          <p:nvSpPr>
            <p:cNvPr id="7" name="TextBox 7"/>
            <p:cNvSpPr txBox="1"/>
            <p:nvPr/>
          </p:nvSpPr>
          <p:spPr>
            <a:xfrm>
              <a:off x="0" y="-9525"/>
              <a:ext cx="11704320" cy="4232692"/>
            </a:xfrm>
            <a:prstGeom prst="rect">
              <a:avLst/>
            </a:prstGeom>
          </p:spPr>
          <p:txBody>
            <a:bodyPr lIns="0" tIns="0" rIns="0" bIns="0" rtlCol="0" anchor="t"/>
            <a:lstStyle/>
            <a:p>
              <a:pPr algn="ctr">
                <a:lnSpc>
                  <a:spcPts val="4916"/>
                </a:lnSpc>
              </a:pPr>
              <a:r>
                <a:rPr lang="en-US" sz="4096">
                  <a:solidFill>
                    <a:srgbClr val="000000"/>
                  </a:solidFill>
                  <a:latin typeface="Solway"/>
                  <a:ea typeface="Solway"/>
                  <a:cs typeface="Solway"/>
                  <a:sym typeface="Solway"/>
                </a:rPr>
                <a:t>Summer brings warmth, light, and outdoor adventures. This unit invites children to explore natural elements like sunlight, the ocean, and earth materials through creative, scientific, and sensorial experiences that spark curiosity and connection to nature.</a:t>
              </a:r>
            </a:p>
          </p:txBody>
        </p:sp>
      </p:grpSp>
      <p:sp>
        <p:nvSpPr>
          <p:cNvPr id="8" name="Freeform 8"/>
          <p:cNvSpPr/>
          <p:nvPr/>
        </p:nvSpPr>
        <p:spPr>
          <a:xfrm>
            <a:off x="2671867" y="6322818"/>
            <a:ext cx="6472133" cy="3964182"/>
          </a:xfrm>
          <a:custGeom>
            <a:avLst/>
            <a:gdLst/>
            <a:ahLst/>
            <a:cxnLst/>
            <a:rect l="l" t="t" r="r" b="b"/>
            <a:pathLst>
              <a:path w="6472133" h="3964182">
                <a:moveTo>
                  <a:pt x="0" y="0"/>
                </a:moveTo>
                <a:lnTo>
                  <a:pt x="6472133" y="0"/>
                </a:lnTo>
                <a:lnTo>
                  <a:pt x="6472133" y="3964182"/>
                </a:lnTo>
                <a:lnTo>
                  <a:pt x="0" y="3964182"/>
                </a:lnTo>
                <a:lnTo>
                  <a:pt x="0" y="0"/>
                </a:lnTo>
                <a:close/>
              </a:path>
            </a:pathLst>
          </a:custGeom>
          <a:blipFill>
            <a:blip r:embed="rId2"/>
            <a:stretch>
              <a:fillRect/>
            </a:stretch>
          </a:blipFill>
        </p:spPr>
      </p:sp>
      <p:sp>
        <p:nvSpPr>
          <p:cNvPr id="9" name="Freeform 9"/>
          <p:cNvSpPr/>
          <p:nvPr/>
        </p:nvSpPr>
        <p:spPr>
          <a:xfrm>
            <a:off x="11161188" y="6322818"/>
            <a:ext cx="4155012" cy="4155012"/>
          </a:xfrm>
          <a:custGeom>
            <a:avLst/>
            <a:gdLst/>
            <a:ahLst/>
            <a:cxnLst/>
            <a:rect l="l" t="t" r="r" b="b"/>
            <a:pathLst>
              <a:path w="4155012" h="4155012">
                <a:moveTo>
                  <a:pt x="0" y="0"/>
                </a:moveTo>
                <a:lnTo>
                  <a:pt x="4155012" y="0"/>
                </a:lnTo>
                <a:lnTo>
                  <a:pt x="4155012" y="4155012"/>
                </a:lnTo>
                <a:lnTo>
                  <a:pt x="0" y="4155012"/>
                </a:lnTo>
                <a:lnTo>
                  <a:pt x="0" y="0"/>
                </a:lnTo>
                <a:close/>
              </a:path>
            </a:pathLst>
          </a:custGeom>
          <a:blipFill>
            <a:blip r:embed="rId3"/>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Key Concepts &amp; Objectives</a:t>
              </a:r>
            </a:p>
          </p:txBody>
        </p:sp>
      </p:grpSp>
      <p:grpSp>
        <p:nvGrpSpPr>
          <p:cNvPr id="5" name="Group 5"/>
          <p:cNvGrpSpPr/>
          <p:nvPr/>
        </p:nvGrpSpPr>
        <p:grpSpPr>
          <a:xfrm>
            <a:off x="2971800" y="2400300"/>
            <a:ext cx="12344400" cy="3090215"/>
            <a:chOff x="0" y="0"/>
            <a:chExt cx="11704320" cy="2929982"/>
          </a:xfrm>
        </p:grpSpPr>
        <p:sp>
          <p:nvSpPr>
            <p:cNvPr id="6" name="Freeform 6"/>
            <p:cNvSpPr/>
            <p:nvPr/>
          </p:nvSpPr>
          <p:spPr>
            <a:xfrm>
              <a:off x="0" y="0"/>
              <a:ext cx="11704320" cy="2929982"/>
            </a:xfrm>
            <a:custGeom>
              <a:avLst/>
              <a:gdLst/>
              <a:ahLst/>
              <a:cxnLst/>
              <a:rect l="l" t="t" r="r" b="b"/>
              <a:pathLst>
                <a:path w="11704320" h="2929982">
                  <a:moveTo>
                    <a:pt x="0" y="0"/>
                  </a:moveTo>
                  <a:lnTo>
                    <a:pt x="11704320" y="0"/>
                  </a:lnTo>
                  <a:lnTo>
                    <a:pt x="11704320" y="2929982"/>
                  </a:lnTo>
                  <a:lnTo>
                    <a:pt x="0" y="2929982"/>
                  </a:lnTo>
                  <a:close/>
                </a:path>
              </a:pathLst>
            </a:custGeom>
            <a:solidFill>
              <a:srgbClr val="000000">
                <a:alpha val="0"/>
              </a:srgbClr>
            </a:solidFill>
          </p:spPr>
        </p:sp>
        <p:sp>
          <p:nvSpPr>
            <p:cNvPr id="7" name="TextBox 7"/>
            <p:cNvSpPr txBox="1"/>
            <p:nvPr/>
          </p:nvSpPr>
          <p:spPr>
            <a:xfrm>
              <a:off x="0" y="-9525"/>
              <a:ext cx="11704320" cy="2939507"/>
            </a:xfrm>
            <a:prstGeom prst="rect">
              <a:avLst/>
            </a:prstGeom>
          </p:spPr>
          <p:txBody>
            <a:bodyPr lIns="0" tIns="0" rIns="0" bIns="0" rtlCol="0" anchor="t"/>
            <a:lstStyle/>
            <a:p>
              <a:pPr marL="472951" lvl="1" indent="-236476" algn="l">
                <a:lnSpc>
                  <a:spcPts val="4410"/>
                </a:lnSpc>
                <a:buFont typeface="Arial"/>
                <a:buChar char="•"/>
              </a:pPr>
              <a:r>
                <a:rPr lang="en-US" sz="3675">
                  <a:solidFill>
                    <a:srgbClr val="000000"/>
                  </a:solidFill>
                  <a:latin typeface="Solway"/>
                  <a:ea typeface="Solway"/>
                  <a:cs typeface="Solway"/>
                  <a:sym typeface="Solway"/>
                </a:rPr>
                <a:t>- Understand ocean layers and marine life zones</a:t>
              </a:r>
            </a:p>
            <a:p>
              <a:pPr marL="472951" lvl="1" indent="-236476" algn="l">
                <a:lnSpc>
                  <a:spcPts val="4410"/>
                </a:lnSpc>
                <a:buFont typeface="Arial"/>
                <a:buChar char="•"/>
              </a:pPr>
              <a:r>
                <a:rPr lang="en-US" sz="3675">
                  <a:solidFill>
                    <a:srgbClr val="000000"/>
                  </a:solidFill>
                  <a:latin typeface="Solway"/>
                  <a:ea typeface="Solway"/>
                  <a:cs typeface="Solway"/>
                  <a:sym typeface="Solway"/>
                </a:rPr>
                <a:t>- Explore the sun’s effect through hands-on art</a:t>
              </a:r>
            </a:p>
            <a:p>
              <a:pPr marL="472951" lvl="1" indent="-236476" algn="l">
                <a:lnSpc>
                  <a:spcPts val="4410"/>
                </a:lnSpc>
                <a:buFont typeface="Arial"/>
                <a:buChar char="•"/>
              </a:pPr>
              <a:r>
                <a:rPr lang="en-US" sz="3675">
                  <a:solidFill>
                    <a:srgbClr val="000000"/>
                  </a:solidFill>
                  <a:latin typeface="Solway"/>
                  <a:ea typeface="Solway"/>
                  <a:cs typeface="Solway"/>
                  <a:sym typeface="Solway"/>
                </a:rPr>
                <a:t>- Classify rocks and minerals by properties</a:t>
              </a:r>
            </a:p>
            <a:p>
              <a:pPr marL="472951" lvl="1" indent="-236476" algn="l">
                <a:lnSpc>
                  <a:spcPts val="4410"/>
                </a:lnSpc>
                <a:buFont typeface="Arial"/>
                <a:buChar char="•"/>
              </a:pPr>
              <a:r>
                <a:rPr lang="en-US" sz="3675">
                  <a:solidFill>
                    <a:srgbClr val="000000"/>
                  </a:solidFill>
                  <a:latin typeface="Solway"/>
                  <a:ea typeface="Solway"/>
                  <a:cs typeface="Solway"/>
                  <a:sym typeface="Solway"/>
                </a:rPr>
                <a:t>- Engage in nature-based crafts to develop fine motor skills</a:t>
              </a:r>
            </a:p>
          </p:txBody>
        </p:sp>
      </p:grpSp>
      <p:sp>
        <p:nvSpPr>
          <p:cNvPr id="8" name="Freeform 8"/>
          <p:cNvSpPr/>
          <p:nvPr/>
        </p:nvSpPr>
        <p:spPr>
          <a:xfrm>
            <a:off x="10797048" y="5490515"/>
            <a:ext cx="4519152" cy="4519152"/>
          </a:xfrm>
          <a:custGeom>
            <a:avLst/>
            <a:gdLst/>
            <a:ahLst/>
            <a:cxnLst/>
            <a:rect l="l" t="t" r="r" b="b"/>
            <a:pathLst>
              <a:path w="4519152" h="4519152">
                <a:moveTo>
                  <a:pt x="0" y="0"/>
                </a:moveTo>
                <a:lnTo>
                  <a:pt x="4519152" y="0"/>
                </a:lnTo>
                <a:lnTo>
                  <a:pt x="4519152" y="4519153"/>
                </a:lnTo>
                <a:lnTo>
                  <a:pt x="0" y="4519153"/>
                </a:lnTo>
                <a:lnTo>
                  <a:pt x="0" y="0"/>
                </a:lnTo>
                <a:close/>
              </a:path>
            </a:pathLst>
          </a:custGeom>
          <a:blipFill>
            <a:blip r:embed="rId2"/>
            <a:stretch>
              <a:fillRect/>
            </a:stretch>
          </a:blipFill>
        </p:spPr>
      </p:sp>
      <p:sp>
        <p:nvSpPr>
          <p:cNvPr id="9" name="Freeform 9"/>
          <p:cNvSpPr/>
          <p:nvPr/>
        </p:nvSpPr>
        <p:spPr>
          <a:xfrm>
            <a:off x="3463603" y="5490515"/>
            <a:ext cx="5876706" cy="4466296"/>
          </a:xfrm>
          <a:custGeom>
            <a:avLst/>
            <a:gdLst/>
            <a:ahLst/>
            <a:cxnLst/>
            <a:rect l="l" t="t" r="r" b="b"/>
            <a:pathLst>
              <a:path w="5876706" h="4466296">
                <a:moveTo>
                  <a:pt x="0" y="0"/>
                </a:moveTo>
                <a:lnTo>
                  <a:pt x="5876706" y="0"/>
                </a:lnTo>
                <a:lnTo>
                  <a:pt x="5876706" y="4466297"/>
                </a:lnTo>
                <a:lnTo>
                  <a:pt x="0" y="4466297"/>
                </a:lnTo>
                <a:lnTo>
                  <a:pt x="0" y="0"/>
                </a:lnTo>
                <a:close/>
              </a:path>
            </a:pathLst>
          </a:custGeom>
          <a:blipFill>
            <a:blip r:embed="rId3"/>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Key Vocabulary</a:t>
              </a:r>
            </a:p>
          </p:txBody>
        </p:sp>
      </p:grpSp>
      <p:grpSp>
        <p:nvGrpSpPr>
          <p:cNvPr id="5" name="Group 5"/>
          <p:cNvGrpSpPr/>
          <p:nvPr/>
        </p:nvGrpSpPr>
        <p:grpSpPr>
          <a:xfrm>
            <a:off x="2971800" y="2400300"/>
            <a:ext cx="12344400" cy="3390737"/>
            <a:chOff x="0" y="0"/>
            <a:chExt cx="11704320" cy="3214921"/>
          </a:xfrm>
        </p:grpSpPr>
        <p:sp>
          <p:nvSpPr>
            <p:cNvPr id="6" name="Freeform 6"/>
            <p:cNvSpPr/>
            <p:nvPr/>
          </p:nvSpPr>
          <p:spPr>
            <a:xfrm>
              <a:off x="0" y="0"/>
              <a:ext cx="11704320" cy="3214921"/>
            </a:xfrm>
            <a:custGeom>
              <a:avLst/>
              <a:gdLst/>
              <a:ahLst/>
              <a:cxnLst/>
              <a:rect l="l" t="t" r="r" b="b"/>
              <a:pathLst>
                <a:path w="11704320" h="3214921">
                  <a:moveTo>
                    <a:pt x="0" y="0"/>
                  </a:moveTo>
                  <a:lnTo>
                    <a:pt x="11704320" y="0"/>
                  </a:lnTo>
                  <a:lnTo>
                    <a:pt x="11704320" y="3214921"/>
                  </a:lnTo>
                  <a:lnTo>
                    <a:pt x="0" y="3214921"/>
                  </a:lnTo>
                  <a:close/>
                </a:path>
              </a:pathLst>
            </a:custGeom>
            <a:solidFill>
              <a:srgbClr val="000000">
                <a:alpha val="0"/>
              </a:srgbClr>
            </a:solidFill>
          </p:spPr>
        </p:sp>
        <p:sp>
          <p:nvSpPr>
            <p:cNvPr id="7" name="TextBox 7"/>
            <p:cNvSpPr txBox="1"/>
            <p:nvPr/>
          </p:nvSpPr>
          <p:spPr>
            <a:xfrm>
              <a:off x="0" y="-9525"/>
              <a:ext cx="11704320" cy="3224446"/>
            </a:xfrm>
            <a:prstGeom prst="rect">
              <a:avLst/>
            </a:prstGeom>
          </p:spPr>
          <p:txBody>
            <a:bodyPr lIns="0" tIns="0" rIns="0" bIns="0" rtlCol="0" anchor="t"/>
            <a:lstStyle/>
            <a:p>
              <a:pPr marL="527243" lvl="1" indent="-263621" algn="l">
                <a:lnSpc>
                  <a:spcPts val="4916"/>
                </a:lnSpc>
                <a:buFont typeface="Arial"/>
                <a:buChar char="•"/>
              </a:pPr>
              <a:r>
                <a:rPr lang="en-US" sz="4096">
                  <a:solidFill>
                    <a:srgbClr val="000000"/>
                  </a:solidFill>
                  <a:latin typeface="Solway"/>
                  <a:ea typeface="Solway"/>
                  <a:cs typeface="Solway"/>
                  <a:sym typeface="Solway"/>
                </a:rPr>
                <a:t>Summer, sun, ocean, tide, wave, shell</a:t>
              </a:r>
            </a:p>
            <a:p>
              <a:pPr marL="527243" lvl="1" indent="-263621" algn="l">
                <a:lnSpc>
                  <a:spcPts val="4916"/>
                </a:lnSpc>
                <a:buFont typeface="Arial"/>
                <a:buChar char="•"/>
              </a:pPr>
              <a:r>
                <a:rPr lang="en-US" sz="4096">
                  <a:solidFill>
                    <a:srgbClr val="000000"/>
                  </a:solidFill>
                  <a:latin typeface="Solway"/>
                  <a:ea typeface="Solway"/>
                  <a:cs typeface="Solway"/>
                  <a:sym typeface="Solway"/>
                </a:rPr>
                <a:t>Light, shadow, print, exposure, cyanotype</a:t>
              </a:r>
            </a:p>
            <a:p>
              <a:pPr marL="527243" lvl="1" indent="-263621" algn="l">
                <a:lnSpc>
                  <a:spcPts val="4916"/>
                </a:lnSpc>
                <a:buFont typeface="Arial"/>
                <a:buChar char="•"/>
              </a:pPr>
              <a:r>
                <a:rPr lang="en-US" sz="4096">
                  <a:solidFill>
                    <a:srgbClr val="000000"/>
                  </a:solidFill>
                  <a:latin typeface="Solway"/>
                  <a:ea typeface="Solway"/>
                  <a:cs typeface="Solway"/>
                  <a:sym typeface="Solway"/>
                </a:rPr>
                <a:t>Rock, mineral, smooth, rough, hard, soft</a:t>
              </a:r>
            </a:p>
            <a:p>
              <a:pPr marL="527243" lvl="1" indent="-263621" algn="l">
                <a:lnSpc>
                  <a:spcPts val="4916"/>
                </a:lnSpc>
                <a:buFont typeface="Arial"/>
                <a:buChar char="•"/>
              </a:pPr>
              <a:r>
                <a:rPr lang="en-US" sz="4096">
                  <a:solidFill>
                    <a:srgbClr val="000000"/>
                  </a:solidFill>
                  <a:latin typeface="Solway"/>
                  <a:ea typeface="Solway"/>
                  <a:cs typeface="Solway"/>
                  <a:sym typeface="Solway"/>
                </a:rPr>
                <a:t>Weave, yarn, stick, petal, texture</a:t>
              </a:r>
            </a:p>
          </p:txBody>
        </p:sp>
      </p:grpSp>
      <p:sp>
        <p:nvSpPr>
          <p:cNvPr id="8" name="Freeform 8"/>
          <p:cNvSpPr/>
          <p:nvPr/>
        </p:nvSpPr>
        <p:spPr>
          <a:xfrm>
            <a:off x="2812956" y="6348616"/>
            <a:ext cx="3484617" cy="3484617"/>
          </a:xfrm>
          <a:custGeom>
            <a:avLst/>
            <a:gdLst/>
            <a:ahLst/>
            <a:cxnLst/>
            <a:rect l="l" t="t" r="r" b="b"/>
            <a:pathLst>
              <a:path w="3484617" h="3484617">
                <a:moveTo>
                  <a:pt x="0" y="0"/>
                </a:moveTo>
                <a:lnTo>
                  <a:pt x="3484617" y="0"/>
                </a:lnTo>
                <a:lnTo>
                  <a:pt x="3484617" y="3484617"/>
                </a:lnTo>
                <a:lnTo>
                  <a:pt x="0" y="3484617"/>
                </a:lnTo>
                <a:lnTo>
                  <a:pt x="0" y="0"/>
                </a:lnTo>
                <a:close/>
              </a:path>
            </a:pathLst>
          </a:custGeom>
          <a:blipFill>
            <a:blip r:embed="rId2"/>
            <a:stretch>
              <a:fillRect/>
            </a:stretch>
          </a:blipFill>
        </p:spPr>
      </p:sp>
      <p:sp>
        <p:nvSpPr>
          <p:cNvPr id="9" name="Freeform 9"/>
          <p:cNvSpPr/>
          <p:nvPr/>
        </p:nvSpPr>
        <p:spPr>
          <a:xfrm>
            <a:off x="10785489" y="5143500"/>
            <a:ext cx="4900584" cy="4900584"/>
          </a:xfrm>
          <a:custGeom>
            <a:avLst/>
            <a:gdLst/>
            <a:ahLst/>
            <a:cxnLst/>
            <a:rect l="l" t="t" r="r" b="b"/>
            <a:pathLst>
              <a:path w="4900584" h="4900584">
                <a:moveTo>
                  <a:pt x="0" y="0"/>
                </a:moveTo>
                <a:lnTo>
                  <a:pt x="4900584" y="0"/>
                </a:lnTo>
                <a:lnTo>
                  <a:pt x="4900584" y="4900584"/>
                </a:lnTo>
                <a:lnTo>
                  <a:pt x="0" y="4900584"/>
                </a:lnTo>
                <a:lnTo>
                  <a:pt x="0" y="0"/>
                </a:lnTo>
                <a:close/>
              </a:path>
            </a:pathLst>
          </a:custGeom>
          <a:blipFill>
            <a:blip r:embed="rId3"/>
            <a:stretch>
              <a:fillRect/>
            </a:stretch>
          </a:blipFill>
        </p:spPr>
      </p:sp>
      <p:sp>
        <p:nvSpPr>
          <p:cNvPr id="10" name="Freeform 10"/>
          <p:cNvSpPr/>
          <p:nvPr/>
        </p:nvSpPr>
        <p:spPr>
          <a:xfrm>
            <a:off x="6952291" y="6348616"/>
            <a:ext cx="3178479" cy="3484617"/>
          </a:xfrm>
          <a:custGeom>
            <a:avLst/>
            <a:gdLst/>
            <a:ahLst/>
            <a:cxnLst/>
            <a:rect l="l" t="t" r="r" b="b"/>
            <a:pathLst>
              <a:path w="3178479" h="3484617">
                <a:moveTo>
                  <a:pt x="0" y="0"/>
                </a:moveTo>
                <a:lnTo>
                  <a:pt x="3178480" y="0"/>
                </a:lnTo>
                <a:lnTo>
                  <a:pt x="3178480" y="3484617"/>
                </a:lnTo>
                <a:lnTo>
                  <a:pt x="0" y="3484617"/>
                </a:lnTo>
                <a:lnTo>
                  <a:pt x="0" y="0"/>
                </a:lnTo>
                <a:close/>
              </a:path>
            </a:pathLst>
          </a:custGeom>
          <a:blipFill>
            <a:blip r:embed="rId4"/>
            <a:stretch>
              <a:fillRect l="-4815" r="-4815"/>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55840"/>
            <a:ext cx="12344400" cy="2344460"/>
            <a:chOff x="0" y="0"/>
            <a:chExt cx="11704320" cy="2222895"/>
          </a:xfrm>
        </p:grpSpPr>
        <p:sp>
          <p:nvSpPr>
            <p:cNvPr id="3" name="Freeform 3"/>
            <p:cNvSpPr/>
            <p:nvPr/>
          </p:nvSpPr>
          <p:spPr>
            <a:xfrm>
              <a:off x="0" y="0"/>
              <a:ext cx="11704320" cy="2222895"/>
            </a:xfrm>
            <a:custGeom>
              <a:avLst/>
              <a:gdLst/>
              <a:ahLst/>
              <a:cxnLst/>
              <a:rect l="l" t="t" r="r" b="b"/>
              <a:pathLst>
                <a:path w="11704320" h="2222895">
                  <a:moveTo>
                    <a:pt x="0" y="0"/>
                  </a:moveTo>
                  <a:lnTo>
                    <a:pt x="11704320" y="0"/>
                  </a:lnTo>
                  <a:lnTo>
                    <a:pt x="11704320" y="2222895"/>
                  </a:lnTo>
                  <a:lnTo>
                    <a:pt x="0" y="2222895"/>
                  </a:lnTo>
                  <a:close/>
                </a:path>
              </a:pathLst>
            </a:custGeom>
            <a:solidFill>
              <a:srgbClr val="000000">
                <a:alpha val="0"/>
              </a:srgbClr>
            </a:solidFill>
          </p:spPr>
        </p:sp>
        <p:sp>
          <p:nvSpPr>
            <p:cNvPr id="4" name="TextBox 4"/>
            <p:cNvSpPr txBox="1"/>
            <p:nvPr/>
          </p:nvSpPr>
          <p:spPr>
            <a:xfrm>
              <a:off x="0" y="-9525"/>
              <a:ext cx="11704320" cy="2232420"/>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Ocean Layers Bottles</a:t>
              </a:r>
            </a:p>
          </p:txBody>
        </p:sp>
      </p:grpSp>
      <p:grpSp>
        <p:nvGrpSpPr>
          <p:cNvPr id="5" name="Group 5"/>
          <p:cNvGrpSpPr/>
          <p:nvPr/>
        </p:nvGrpSpPr>
        <p:grpSpPr>
          <a:xfrm>
            <a:off x="2671278" y="2400300"/>
            <a:ext cx="13107263" cy="5250654"/>
            <a:chOff x="0" y="0"/>
            <a:chExt cx="12427627" cy="4978397"/>
          </a:xfrm>
        </p:grpSpPr>
        <p:sp>
          <p:nvSpPr>
            <p:cNvPr id="6" name="Freeform 6"/>
            <p:cNvSpPr/>
            <p:nvPr/>
          </p:nvSpPr>
          <p:spPr>
            <a:xfrm>
              <a:off x="0" y="0"/>
              <a:ext cx="12427627" cy="4978398"/>
            </a:xfrm>
            <a:custGeom>
              <a:avLst/>
              <a:gdLst/>
              <a:ahLst/>
              <a:cxnLst/>
              <a:rect l="l" t="t" r="r" b="b"/>
              <a:pathLst>
                <a:path w="12427627" h="4978398">
                  <a:moveTo>
                    <a:pt x="0" y="0"/>
                  </a:moveTo>
                  <a:lnTo>
                    <a:pt x="12427627" y="0"/>
                  </a:lnTo>
                  <a:lnTo>
                    <a:pt x="12427627" y="4978398"/>
                  </a:lnTo>
                  <a:lnTo>
                    <a:pt x="0" y="4978398"/>
                  </a:lnTo>
                  <a:close/>
                </a:path>
              </a:pathLst>
            </a:custGeom>
            <a:solidFill>
              <a:srgbClr val="000000">
                <a:alpha val="0"/>
              </a:srgbClr>
            </a:solidFill>
          </p:spPr>
        </p:sp>
        <p:sp>
          <p:nvSpPr>
            <p:cNvPr id="7" name="TextBox 7"/>
            <p:cNvSpPr txBox="1"/>
            <p:nvPr/>
          </p:nvSpPr>
          <p:spPr>
            <a:xfrm>
              <a:off x="0" y="0"/>
              <a:ext cx="12427627" cy="4978397"/>
            </a:xfrm>
            <a:prstGeom prst="rect">
              <a:avLst/>
            </a:prstGeom>
          </p:spPr>
          <p:txBody>
            <a:bodyPr lIns="0" tIns="0" rIns="0" bIns="0" rtlCol="0" anchor="t"/>
            <a:lstStyle/>
            <a:p>
              <a:pPr marL="488627" lvl="1" indent="-244314" algn="l">
                <a:lnSpc>
                  <a:spcPts val="4556"/>
                </a:lnSpc>
                <a:buFont typeface="Arial"/>
                <a:buChar char="•"/>
              </a:pPr>
              <a:r>
                <a:rPr lang="en-US" sz="3796">
                  <a:solidFill>
                    <a:srgbClr val="000000"/>
                  </a:solidFill>
                  <a:latin typeface="Solway"/>
                  <a:ea typeface="Solway"/>
                  <a:cs typeface="Solway"/>
                  <a:sym typeface="Solway"/>
                </a:rPr>
                <a:t>Objective: Understand the layers of the ocean and marine habitats.</a:t>
              </a:r>
            </a:p>
            <a:p>
              <a:pPr marL="488627" lvl="1" indent="-244314" algn="l">
                <a:lnSpc>
                  <a:spcPts val="4556"/>
                </a:lnSpc>
                <a:buFont typeface="Arial"/>
                <a:buChar char="•"/>
              </a:pPr>
              <a:r>
                <a:rPr lang="en-US" sz="3796">
                  <a:solidFill>
                    <a:srgbClr val="000000"/>
                  </a:solidFill>
                  <a:latin typeface="Solway"/>
                  <a:ea typeface="Solway"/>
                  <a:cs typeface="Solway"/>
                  <a:sym typeface="Solway"/>
                </a:rPr>
                <a:t>Materials: Bottles, blue water, sand, small shells, plastic sea animals</a:t>
              </a:r>
            </a:p>
            <a:p>
              <a:pPr marL="488627" lvl="1" indent="-244314" algn="l">
                <a:lnSpc>
                  <a:spcPts val="4556"/>
                </a:lnSpc>
                <a:buFont typeface="Arial"/>
                <a:buChar char="•"/>
              </a:pPr>
              <a:r>
                <a:rPr lang="en-US" sz="3796">
                  <a:solidFill>
                    <a:srgbClr val="000000"/>
                  </a:solidFill>
                  <a:latin typeface="Solway"/>
                  <a:ea typeface="Solway"/>
                  <a:cs typeface="Solway"/>
                  <a:sym typeface="Solway"/>
                </a:rPr>
                <a:t>Presentation: Layer materials to represent ocean zones</a:t>
              </a:r>
            </a:p>
            <a:p>
              <a:pPr marL="488627" lvl="1" indent="-244314" algn="l">
                <a:lnSpc>
                  <a:spcPts val="4556"/>
                </a:lnSpc>
                <a:buFont typeface="Arial"/>
                <a:buChar char="•"/>
              </a:pPr>
              <a:r>
                <a:rPr lang="en-US" sz="3796">
                  <a:solidFill>
                    <a:srgbClr val="000000"/>
                  </a:solidFill>
                  <a:latin typeface="Solway"/>
                  <a:ea typeface="Solway"/>
                  <a:cs typeface="Solway"/>
                  <a:sym typeface="Solway"/>
                </a:rPr>
                <a:t>Extensions: Add glow-in-the-dark fish for deep sea</a:t>
              </a:r>
            </a:p>
          </p:txBody>
        </p:sp>
      </p:grpSp>
      <p:sp>
        <p:nvSpPr>
          <p:cNvPr id="8" name="Freeform 8"/>
          <p:cNvSpPr/>
          <p:nvPr/>
        </p:nvSpPr>
        <p:spPr>
          <a:xfrm>
            <a:off x="8999537" y="6574122"/>
            <a:ext cx="6779004" cy="3561237"/>
          </a:xfrm>
          <a:custGeom>
            <a:avLst/>
            <a:gdLst/>
            <a:ahLst/>
            <a:cxnLst/>
            <a:rect l="l" t="t" r="r" b="b"/>
            <a:pathLst>
              <a:path w="6779004" h="3561237">
                <a:moveTo>
                  <a:pt x="0" y="0"/>
                </a:moveTo>
                <a:lnTo>
                  <a:pt x="6779004" y="0"/>
                </a:lnTo>
                <a:lnTo>
                  <a:pt x="6779004" y="3561237"/>
                </a:lnTo>
                <a:lnTo>
                  <a:pt x="0" y="3561237"/>
                </a:lnTo>
                <a:lnTo>
                  <a:pt x="0" y="0"/>
                </a:lnTo>
                <a:close/>
              </a:path>
            </a:pathLst>
          </a:custGeom>
          <a:blipFill>
            <a:blip r:embed="rId2"/>
            <a:stretch>
              <a:fillRect/>
            </a:stretch>
          </a:blipFill>
        </p:spPr>
      </p:sp>
      <p:sp>
        <p:nvSpPr>
          <p:cNvPr id="9" name="Freeform 9"/>
          <p:cNvSpPr/>
          <p:nvPr/>
        </p:nvSpPr>
        <p:spPr>
          <a:xfrm>
            <a:off x="2971800" y="6574122"/>
            <a:ext cx="4126340" cy="4126340"/>
          </a:xfrm>
          <a:custGeom>
            <a:avLst/>
            <a:gdLst/>
            <a:ahLst/>
            <a:cxnLst/>
            <a:rect l="l" t="t" r="r" b="b"/>
            <a:pathLst>
              <a:path w="4126340" h="4126340">
                <a:moveTo>
                  <a:pt x="0" y="0"/>
                </a:moveTo>
                <a:lnTo>
                  <a:pt x="4126340" y="0"/>
                </a:lnTo>
                <a:lnTo>
                  <a:pt x="4126340" y="4126341"/>
                </a:lnTo>
                <a:lnTo>
                  <a:pt x="0" y="4126341"/>
                </a:lnTo>
                <a:lnTo>
                  <a:pt x="0" y="0"/>
                </a:lnTo>
                <a:close/>
              </a:path>
            </a:pathLst>
          </a:custGeom>
          <a:blipFill>
            <a:blip r:embed="rId3"/>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Sun Prints</a:t>
              </a:r>
            </a:p>
          </p:txBody>
        </p:sp>
      </p:grpSp>
      <p:grpSp>
        <p:nvGrpSpPr>
          <p:cNvPr id="5" name="Group 5"/>
          <p:cNvGrpSpPr/>
          <p:nvPr/>
        </p:nvGrpSpPr>
        <p:grpSpPr>
          <a:xfrm>
            <a:off x="2971800" y="2400300"/>
            <a:ext cx="12344400" cy="4361654"/>
            <a:chOff x="0" y="0"/>
            <a:chExt cx="11704320" cy="4135494"/>
          </a:xfrm>
        </p:grpSpPr>
        <p:sp>
          <p:nvSpPr>
            <p:cNvPr id="6" name="Freeform 6"/>
            <p:cNvSpPr/>
            <p:nvPr/>
          </p:nvSpPr>
          <p:spPr>
            <a:xfrm>
              <a:off x="0" y="0"/>
              <a:ext cx="11704320" cy="4135494"/>
            </a:xfrm>
            <a:custGeom>
              <a:avLst/>
              <a:gdLst/>
              <a:ahLst/>
              <a:cxnLst/>
              <a:rect l="l" t="t" r="r" b="b"/>
              <a:pathLst>
                <a:path w="11704320" h="4135494">
                  <a:moveTo>
                    <a:pt x="0" y="0"/>
                  </a:moveTo>
                  <a:lnTo>
                    <a:pt x="11704320" y="0"/>
                  </a:lnTo>
                  <a:lnTo>
                    <a:pt x="11704320" y="4135494"/>
                  </a:lnTo>
                  <a:lnTo>
                    <a:pt x="0" y="4135494"/>
                  </a:lnTo>
                  <a:close/>
                </a:path>
              </a:pathLst>
            </a:custGeom>
            <a:solidFill>
              <a:srgbClr val="000000">
                <a:alpha val="0"/>
              </a:srgbClr>
            </a:solidFill>
          </p:spPr>
        </p:sp>
        <p:sp>
          <p:nvSpPr>
            <p:cNvPr id="7" name="TextBox 7"/>
            <p:cNvSpPr txBox="1"/>
            <p:nvPr/>
          </p:nvSpPr>
          <p:spPr>
            <a:xfrm>
              <a:off x="0" y="-9525"/>
              <a:ext cx="11704320" cy="4145019"/>
            </a:xfrm>
            <a:prstGeom prst="rect">
              <a:avLst/>
            </a:prstGeom>
          </p:spPr>
          <p:txBody>
            <a:bodyPr lIns="0" tIns="0" rIns="0" bIns="0" rtlCol="0" anchor="t"/>
            <a:lstStyle/>
            <a:p>
              <a:pPr marL="472951" lvl="1" indent="-236476" algn="l">
                <a:lnSpc>
                  <a:spcPts val="4410"/>
                </a:lnSpc>
                <a:buFont typeface="Arial"/>
                <a:buChar char="•"/>
              </a:pPr>
              <a:r>
                <a:rPr lang="en-US" sz="3675">
                  <a:solidFill>
                    <a:srgbClr val="000000"/>
                  </a:solidFill>
                  <a:latin typeface="Solway"/>
                  <a:ea typeface="Solway"/>
                  <a:cs typeface="Solway"/>
                  <a:sym typeface="Solway"/>
                </a:rPr>
                <a:t>Objective: Use sunlight to make art and understand light exposure.</a:t>
              </a:r>
            </a:p>
            <a:p>
              <a:pPr marL="472951" lvl="1" indent="-236476" algn="l">
                <a:lnSpc>
                  <a:spcPts val="4410"/>
                </a:lnSpc>
                <a:buFont typeface="Arial"/>
                <a:buChar char="•"/>
              </a:pPr>
              <a:r>
                <a:rPr lang="en-US" sz="3675">
                  <a:solidFill>
                    <a:srgbClr val="000000"/>
                  </a:solidFill>
                  <a:latin typeface="Solway"/>
                  <a:ea typeface="Solway"/>
                  <a:cs typeface="Solway"/>
                  <a:sym typeface="Solway"/>
                </a:rPr>
                <a:t>Materials: Cyanotype paper, leaves, small objects</a:t>
              </a:r>
            </a:p>
            <a:p>
              <a:pPr marL="472951" lvl="1" indent="-236476" algn="l">
                <a:lnSpc>
                  <a:spcPts val="4410"/>
                </a:lnSpc>
                <a:buFont typeface="Arial"/>
                <a:buChar char="•"/>
              </a:pPr>
              <a:r>
                <a:rPr lang="en-US" sz="3675">
                  <a:solidFill>
                    <a:srgbClr val="000000"/>
                  </a:solidFill>
                  <a:latin typeface="Solway"/>
                  <a:ea typeface="Solway"/>
                  <a:cs typeface="Solway"/>
                  <a:sym typeface="Solway"/>
                </a:rPr>
                <a:t>Presentation: Place objects on paper, expose to sunlight</a:t>
              </a:r>
            </a:p>
            <a:p>
              <a:pPr marL="472951" lvl="1" indent="-236476" algn="l">
                <a:lnSpc>
                  <a:spcPts val="4410"/>
                </a:lnSpc>
                <a:buFont typeface="Arial"/>
                <a:buChar char="•"/>
              </a:pPr>
              <a:r>
                <a:rPr lang="en-US" sz="3675">
                  <a:solidFill>
                    <a:srgbClr val="000000"/>
                  </a:solidFill>
                  <a:latin typeface="Solway"/>
                  <a:ea typeface="Solway"/>
                  <a:cs typeface="Solway"/>
                  <a:sym typeface="Solway"/>
                </a:rPr>
                <a:t>Extensions: Shadow tracing, color fading experiment</a:t>
              </a:r>
            </a:p>
          </p:txBody>
        </p:sp>
      </p:grpSp>
      <p:sp>
        <p:nvSpPr>
          <p:cNvPr id="8" name="Freeform 8"/>
          <p:cNvSpPr/>
          <p:nvPr/>
        </p:nvSpPr>
        <p:spPr>
          <a:xfrm>
            <a:off x="8997428" y="6304183"/>
            <a:ext cx="5629628" cy="3753085"/>
          </a:xfrm>
          <a:custGeom>
            <a:avLst/>
            <a:gdLst/>
            <a:ahLst/>
            <a:cxnLst/>
            <a:rect l="l" t="t" r="r" b="b"/>
            <a:pathLst>
              <a:path w="5629628" h="3753085">
                <a:moveTo>
                  <a:pt x="0" y="0"/>
                </a:moveTo>
                <a:lnTo>
                  <a:pt x="5629628" y="0"/>
                </a:lnTo>
                <a:lnTo>
                  <a:pt x="5629628" y="3753085"/>
                </a:lnTo>
                <a:lnTo>
                  <a:pt x="0" y="3753085"/>
                </a:lnTo>
                <a:lnTo>
                  <a:pt x="0" y="0"/>
                </a:lnTo>
                <a:close/>
              </a:path>
            </a:pathLst>
          </a:custGeom>
          <a:blipFill>
            <a:blip r:embed="rId2"/>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2344460"/>
            <a:chOff x="0" y="0"/>
            <a:chExt cx="11704320" cy="2222895"/>
          </a:xfrm>
        </p:grpSpPr>
        <p:sp>
          <p:nvSpPr>
            <p:cNvPr id="3" name="Freeform 3"/>
            <p:cNvSpPr/>
            <p:nvPr/>
          </p:nvSpPr>
          <p:spPr>
            <a:xfrm>
              <a:off x="0" y="0"/>
              <a:ext cx="11704320" cy="2222895"/>
            </a:xfrm>
            <a:custGeom>
              <a:avLst/>
              <a:gdLst/>
              <a:ahLst/>
              <a:cxnLst/>
              <a:rect l="l" t="t" r="r" b="b"/>
              <a:pathLst>
                <a:path w="11704320" h="2222895">
                  <a:moveTo>
                    <a:pt x="0" y="0"/>
                  </a:moveTo>
                  <a:lnTo>
                    <a:pt x="11704320" y="0"/>
                  </a:lnTo>
                  <a:lnTo>
                    <a:pt x="11704320" y="2222895"/>
                  </a:lnTo>
                  <a:lnTo>
                    <a:pt x="0" y="2222895"/>
                  </a:lnTo>
                  <a:close/>
                </a:path>
              </a:pathLst>
            </a:custGeom>
            <a:solidFill>
              <a:srgbClr val="000000">
                <a:alpha val="0"/>
              </a:srgbClr>
            </a:solidFill>
          </p:spPr>
        </p:sp>
        <p:sp>
          <p:nvSpPr>
            <p:cNvPr id="4" name="TextBox 4"/>
            <p:cNvSpPr txBox="1"/>
            <p:nvPr/>
          </p:nvSpPr>
          <p:spPr>
            <a:xfrm>
              <a:off x="0" y="-9525"/>
              <a:ext cx="11704320" cy="2232420"/>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Rock &amp; Mineral Exploration</a:t>
              </a:r>
            </a:p>
          </p:txBody>
        </p:sp>
      </p:grpSp>
      <p:grpSp>
        <p:nvGrpSpPr>
          <p:cNvPr id="5" name="Group 5"/>
          <p:cNvGrpSpPr/>
          <p:nvPr/>
        </p:nvGrpSpPr>
        <p:grpSpPr>
          <a:xfrm>
            <a:off x="2971800" y="2756417"/>
            <a:ext cx="12344400" cy="4338536"/>
            <a:chOff x="0" y="0"/>
            <a:chExt cx="11704320" cy="4113575"/>
          </a:xfrm>
        </p:grpSpPr>
        <p:sp>
          <p:nvSpPr>
            <p:cNvPr id="6" name="Freeform 6"/>
            <p:cNvSpPr/>
            <p:nvPr/>
          </p:nvSpPr>
          <p:spPr>
            <a:xfrm>
              <a:off x="0" y="0"/>
              <a:ext cx="11704320" cy="4113576"/>
            </a:xfrm>
            <a:custGeom>
              <a:avLst/>
              <a:gdLst/>
              <a:ahLst/>
              <a:cxnLst/>
              <a:rect l="l" t="t" r="r" b="b"/>
              <a:pathLst>
                <a:path w="11704320" h="4113576">
                  <a:moveTo>
                    <a:pt x="0" y="0"/>
                  </a:moveTo>
                  <a:lnTo>
                    <a:pt x="11704320" y="0"/>
                  </a:lnTo>
                  <a:lnTo>
                    <a:pt x="11704320" y="4113576"/>
                  </a:lnTo>
                  <a:lnTo>
                    <a:pt x="0" y="4113576"/>
                  </a:lnTo>
                  <a:close/>
                </a:path>
              </a:pathLst>
            </a:custGeom>
            <a:solidFill>
              <a:srgbClr val="000000">
                <a:alpha val="0"/>
              </a:srgbClr>
            </a:solidFill>
          </p:spPr>
        </p:sp>
        <p:sp>
          <p:nvSpPr>
            <p:cNvPr id="7" name="TextBox 7"/>
            <p:cNvSpPr txBox="1"/>
            <p:nvPr/>
          </p:nvSpPr>
          <p:spPr>
            <a:xfrm>
              <a:off x="0" y="-9525"/>
              <a:ext cx="11704320" cy="4123100"/>
            </a:xfrm>
            <a:prstGeom prst="rect">
              <a:avLst/>
            </a:prstGeom>
          </p:spPr>
          <p:txBody>
            <a:bodyPr lIns="0" tIns="0" rIns="0" bIns="0" rtlCol="0" anchor="t"/>
            <a:lstStyle/>
            <a:p>
              <a:pPr marL="472951" lvl="1" indent="-236476" algn="l">
                <a:lnSpc>
                  <a:spcPts val="4410"/>
                </a:lnSpc>
                <a:buFont typeface="Arial"/>
                <a:buChar char="•"/>
              </a:pPr>
              <a:r>
                <a:rPr lang="en-US" sz="3675">
                  <a:solidFill>
                    <a:srgbClr val="000000"/>
                  </a:solidFill>
                  <a:latin typeface="Solway"/>
                  <a:ea typeface="Solway"/>
                  <a:cs typeface="Solway"/>
                  <a:sym typeface="Solway"/>
                </a:rPr>
                <a:t>Objective: Identify and compare rocks and minerals.</a:t>
              </a:r>
            </a:p>
            <a:p>
              <a:pPr marL="472951" lvl="1" indent="-236476" algn="l">
                <a:lnSpc>
                  <a:spcPts val="4410"/>
                </a:lnSpc>
                <a:buFont typeface="Arial"/>
                <a:buChar char="•"/>
              </a:pPr>
              <a:r>
                <a:rPr lang="en-US" sz="3675">
                  <a:solidFill>
                    <a:srgbClr val="000000"/>
                  </a:solidFill>
                  <a:latin typeface="Solway"/>
                  <a:ea typeface="Solway"/>
                  <a:cs typeface="Solway"/>
                  <a:sym typeface="Solway"/>
                </a:rPr>
                <a:t>Materials: Rock samples, sorting trays, magnifying glasses</a:t>
              </a:r>
            </a:p>
            <a:p>
              <a:pPr marL="472951" lvl="1" indent="-236476" algn="l">
                <a:lnSpc>
                  <a:spcPts val="4410"/>
                </a:lnSpc>
                <a:buFont typeface="Arial"/>
                <a:buChar char="•"/>
              </a:pPr>
              <a:r>
                <a:rPr lang="en-US" sz="3675">
                  <a:solidFill>
                    <a:srgbClr val="000000"/>
                  </a:solidFill>
                  <a:latin typeface="Solway"/>
                  <a:ea typeface="Solway"/>
                  <a:cs typeface="Solway"/>
                  <a:sym typeface="Solway"/>
                </a:rPr>
                <a:t>Presentation: Classify by texture, color, hardness</a:t>
              </a:r>
            </a:p>
            <a:p>
              <a:pPr marL="472951" lvl="1" indent="-236476" algn="l">
                <a:lnSpc>
                  <a:spcPts val="4410"/>
                </a:lnSpc>
                <a:buFont typeface="Arial"/>
                <a:buChar char="•"/>
              </a:pPr>
              <a:r>
                <a:rPr lang="en-US" sz="3675">
                  <a:solidFill>
                    <a:srgbClr val="000000"/>
                  </a:solidFill>
                  <a:latin typeface="Solway"/>
                  <a:ea typeface="Solway"/>
                  <a:cs typeface="Solway"/>
                  <a:sym typeface="Solway"/>
                </a:rPr>
                <a:t>Extensions: Hardness scratch test, rock washing station</a:t>
              </a:r>
            </a:p>
          </p:txBody>
        </p:sp>
      </p:grpSp>
      <p:sp>
        <p:nvSpPr>
          <p:cNvPr id="8" name="Freeform 8"/>
          <p:cNvSpPr/>
          <p:nvPr/>
        </p:nvSpPr>
        <p:spPr>
          <a:xfrm>
            <a:off x="11351795" y="6322595"/>
            <a:ext cx="3964405" cy="3964405"/>
          </a:xfrm>
          <a:custGeom>
            <a:avLst/>
            <a:gdLst/>
            <a:ahLst/>
            <a:cxnLst/>
            <a:rect l="l" t="t" r="r" b="b"/>
            <a:pathLst>
              <a:path w="3964405" h="3964405">
                <a:moveTo>
                  <a:pt x="0" y="0"/>
                </a:moveTo>
                <a:lnTo>
                  <a:pt x="3964405" y="0"/>
                </a:lnTo>
                <a:lnTo>
                  <a:pt x="3964405" y="3964405"/>
                </a:lnTo>
                <a:lnTo>
                  <a:pt x="0" y="3964405"/>
                </a:lnTo>
                <a:lnTo>
                  <a:pt x="0" y="0"/>
                </a:lnTo>
                <a:close/>
              </a:path>
            </a:pathLst>
          </a:custGeom>
          <a:blipFill>
            <a:blip r:embed="rId2"/>
            <a:stretch>
              <a:fillRect/>
            </a:stretch>
          </a:blipFill>
        </p:spPr>
      </p:sp>
      <p:sp>
        <p:nvSpPr>
          <p:cNvPr id="9" name="Freeform 9"/>
          <p:cNvSpPr/>
          <p:nvPr/>
        </p:nvSpPr>
        <p:spPr>
          <a:xfrm>
            <a:off x="3490207" y="6542973"/>
            <a:ext cx="5281348" cy="3523649"/>
          </a:xfrm>
          <a:custGeom>
            <a:avLst/>
            <a:gdLst/>
            <a:ahLst/>
            <a:cxnLst/>
            <a:rect l="l" t="t" r="r" b="b"/>
            <a:pathLst>
              <a:path w="5281348" h="3523649">
                <a:moveTo>
                  <a:pt x="0" y="0"/>
                </a:moveTo>
                <a:lnTo>
                  <a:pt x="5281347" y="0"/>
                </a:lnTo>
                <a:lnTo>
                  <a:pt x="5281347" y="3523649"/>
                </a:lnTo>
                <a:lnTo>
                  <a:pt x="0" y="3523649"/>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Introduction</a:t>
              </a:r>
            </a:p>
          </p:txBody>
        </p:sp>
      </p:grpSp>
      <p:grpSp>
        <p:nvGrpSpPr>
          <p:cNvPr id="5" name="Group 5"/>
          <p:cNvGrpSpPr/>
          <p:nvPr/>
        </p:nvGrpSpPr>
        <p:grpSpPr>
          <a:xfrm>
            <a:off x="2971800" y="2400300"/>
            <a:ext cx="12344400" cy="7476887"/>
            <a:chOff x="0" y="0"/>
            <a:chExt cx="11704320" cy="7089196"/>
          </a:xfrm>
        </p:grpSpPr>
        <p:sp>
          <p:nvSpPr>
            <p:cNvPr id="6" name="Freeform 6"/>
            <p:cNvSpPr/>
            <p:nvPr/>
          </p:nvSpPr>
          <p:spPr>
            <a:xfrm>
              <a:off x="0" y="0"/>
              <a:ext cx="11704320" cy="7089197"/>
            </a:xfrm>
            <a:custGeom>
              <a:avLst/>
              <a:gdLst/>
              <a:ahLst/>
              <a:cxnLst/>
              <a:rect l="l" t="t" r="r" b="b"/>
              <a:pathLst>
                <a:path w="11704320" h="7089197">
                  <a:moveTo>
                    <a:pt x="0" y="0"/>
                  </a:moveTo>
                  <a:lnTo>
                    <a:pt x="11704320" y="0"/>
                  </a:lnTo>
                  <a:lnTo>
                    <a:pt x="11704320" y="7089197"/>
                  </a:lnTo>
                  <a:lnTo>
                    <a:pt x="0" y="7089197"/>
                  </a:lnTo>
                  <a:close/>
                </a:path>
              </a:pathLst>
            </a:custGeom>
            <a:solidFill>
              <a:srgbClr val="000000">
                <a:alpha val="0"/>
              </a:srgbClr>
            </a:solidFill>
          </p:spPr>
        </p:sp>
        <p:sp>
          <p:nvSpPr>
            <p:cNvPr id="7" name="TextBox 7"/>
            <p:cNvSpPr txBox="1"/>
            <p:nvPr/>
          </p:nvSpPr>
          <p:spPr>
            <a:xfrm>
              <a:off x="0" y="0"/>
              <a:ext cx="11704320" cy="7089196"/>
            </a:xfrm>
            <a:prstGeom prst="rect">
              <a:avLst/>
            </a:prstGeom>
          </p:spPr>
          <p:txBody>
            <a:bodyPr lIns="0" tIns="0" rIns="0" bIns="0" rtlCol="0" anchor="t"/>
            <a:lstStyle/>
            <a:p>
              <a:pPr marL="617728" lvl="1" indent="-308864" algn="l">
                <a:lnSpc>
                  <a:spcPts val="5759"/>
                </a:lnSpc>
                <a:buFont typeface="Arial"/>
                <a:buChar char="•"/>
              </a:pPr>
              <a:r>
                <a:rPr lang="en-US" sz="4799">
                  <a:solidFill>
                    <a:srgbClr val="000000"/>
                  </a:solidFill>
                  <a:latin typeface="Solway"/>
                  <a:ea typeface="Solway"/>
                  <a:cs typeface="Solway"/>
                  <a:sym typeface="Solway"/>
                </a:rPr>
                <a:t>Autumn is a time of transition — the Earth begins to rest, leaves change color and fall, animals prepare for winter, and we harvest the last fruits of summer. This unit invites children to observe and explore the wonders of this seasonal change through nature walks, sensorial work, classification, and hands-on activities rooted in Montessori principles.</a:t>
              </a:r>
            </a:p>
          </p:txBody>
        </p:sp>
      </p:grpSp>
      <p:sp>
        <p:nvSpPr>
          <p:cNvPr id="8" name="Freeform 8"/>
          <p:cNvSpPr/>
          <p:nvPr/>
        </p:nvSpPr>
        <p:spPr>
          <a:xfrm>
            <a:off x="13686608" y="0"/>
            <a:ext cx="2315392" cy="2502249"/>
          </a:xfrm>
          <a:custGeom>
            <a:avLst/>
            <a:gdLst/>
            <a:ahLst/>
            <a:cxnLst/>
            <a:rect l="l" t="t" r="r" b="b"/>
            <a:pathLst>
              <a:path w="2315392" h="2502249">
                <a:moveTo>
                  <a:pt x="0" y="0"/>
                </a:moveTo>
                <a:lnTo>
                  <a:pt x="2315392" y="0"/>
                </a:lnTo>
                <a:lnTo>
                  <a:pt x="2315392" y="2502249"/>
                </a:lnTo>
                <a:lnTo>
                  <a:pt x="0" y="2502249"/>
                </a:lnTo>
                <a:lnTo>
                  <a:pt x="0" y="0"/>
                </a:lnTo>
                <a:close/>
              </a:path>
            </a:pathLst>
          </a:custGeom>
          <a:blipFill>
            <a:blip r:embed="rId2"/>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Nature Weaving</a:t>
              </a:r>
            </a:p>
          </p:txBody>
        </p:sp>
      </p:grpSp>
      <p:grpSp>
        <p:nvGrpSpPr>
          <p:cNvPr id="5" name="Group 5"/>
          <p:cNvGrpSpPr/>
          <p:nvPr/>
        </p:nvGrpSpPr>
        <p:grpSpPr>
          <a:xfrm>
            <a:off x="2971800" y="2400300"/>
            <a:ext cx="12344400" cy="3922429"/>
            <a:chOff x="0" y="0"/>
            <a:chExt cx="11704320" cy="3719044"/>
          </a:xfrm>
        </p:grpSpPr>
        <p:sp>
          <p:nvSpPr>
            <p:cNvPr id="6" name="Freeform 6"/>
            <p:cNvSpPr/>
            <p:nvPr/>
          </p:nvSpPr>
          <p:spPr>
            <a:xfrm>
              <a:off x="0" y="0"/>
              <a:ext cx="11704320" cy="3719044"/>
            </a:xfrm>
            <a:custGeom>
              <a:avLst/>
              <a:gdLst/>
              <a:ahLst/>
              <a:cxnLst/>
              <a:rect l="l" t="t" r="r" b="b"/>
              <a:pathLst>
                <a:path w="11704320" h="3719044">
                  <a:moveTo>
                    <a:pt x="0" y="0"/>
                  </a:moveTo>
                  <a:lnTo>
                    <a:pt x="11704320" y="0"/>
                  </a:lnTo>
                  <a:lnTo>
                    <a:pt x="11704320" y="3719044"/>
                  </a:lnTo>
                  <a:lnTo>
                    <a:pt x="0" y="3719044"/>
                  </a:lnTo>
                  <a:close/>
                </a:path>
              </a:pathLst>
            </a:custGeom>
            <a:solidFill>
              <a:srgbClr val="000000">
                <a:alpha val="0"/>
              </a:srgbClr>
            </a:solidFill>
          </p:spPr>
        </p:sp>
        <p:sp>
          <p:nvSpPr>
            <p:cNvPr id="7" name="TextBox 7"/>
            <p:cNvSpPr txBox="1"/>
            <p:nvPr/>
          </p:nvSpPr>
          <p:spPr>
            <a:xfrm>
              <a:off x="0" y="-9525"/>
              <a:ext cx="11704320" cy="3728569"/>
            </a:xfrm>
            <a:prstGeom prst="rect">
              <a:avLst/>
            </a:prstGeom>
          </p:spPr>
          <p:txBody>
            <a:bodyPr lIns="0" tIns="0" rIns="0" bIns="0" rtlCol="0" anchor="t"/>
            <a:lstStyle/>
            <a:p>
              <a:pPr marL="454854" lvl="1" indent="-227427" algn="l">
                <a:lnSpc>
                  <a:spcPts val="4241"/>
                </a:lnSpc>
                <a:buFont typeface="Arial"/>
                <a:buChar char="•"/>
              </a:pPr>
              <a:r>
                <a:rPr lang="en-US" sz="3534">
                  <a:solidFill>
                    <a:srgbClr val="000000"/>
                  </a:solidFill>
                  <a:latin typeface="Solway"/>
                  <a:ea typeface="Solway"/>
                  <a:cs typeface="Solway"/>
                  <a:sym typeface="Solway"/>
                </a:rPr>
                <a:t>Objective: Develop fine motor skills using natural materials.</a:t>
              </a:r>
            </a:p>
            <a:p>
              <a:pPr marL="454854" lvl="1" indent="-227427" algn="l">
                <a:lnSpc>
                  <a:spcPts val="4241"/>
                </a:lnSpc>
                <a:buFont typeface="Arial"/>
                <a:buChar char="•"/>
              </a:pPr>
              <a:r>
                <a:rPr lang="en-US" sz="3534">
                  <a:solidFill>
                    <a:srgbClr val="000000"/>
                  </a:solidFill>
                  <a:latin typeface="Solway"/>
                  <a:ea typeface="Solway"/>
                  <a:cs typeface="Solway"/>
                  <a:sym typeface="Solway"/>
                </a:rPr>
                <a:t>Materials: Sticks, yarn, flowers, grass, leaves</a:t>
              </a:r>
            </a:p>
            <a:p>
              <a:pPr marL="454854" lvl="1" indent="-227427" algn="l">
                <a:lnSpc>
                  <a:spcPts val="4241"/>
                </a:lnSpc>
                <a:buFont typeface="Arial"/>
                <a:buChar char="•"/>
              </a:pPr>
              <a:r>
                <a:rPr lang="en-US" sz="3534">
                  <a:solidFill>
                    <a:srgbClr val="000000"/>
                  </a:solidFill>
                  <a:latin typeface="Solway"/>
                  <a:ea typeface="Solway"/>
                  <a:cs typeface="Solway"/>
                  <a:sym typeface="Solway"/>
                </a:rPr>
                <a:t>Presentation: Create weaving looms with twigs</a:t>
              </a:r>
            </a:p>
            <a:p>
              <a:pPr marL="454854" lvl="1" indent="-227427" algn="l">
                <a:lnSpc>
                  <a:spcPts val="4241"/>
                </a:lnSpc>
                <a:buFont typeface="Arial"/>
                <a:buChar char="•"/>
              </a:pPr>
              <a:r>
                <a:rPr lang="en-US" sz="3534">
                  <a:solidFill>
                    <a:srgbClr val="000000"/>
                  </a:solidFill>
                  <a:latin typeface="Solway"/>
                  <a:ea typeface="Solway"/>
                  <a:cs typeface="Solway"/>
                  <a:sym typeface="Solway"/>
                </a:rPr>
                <a:t>Extensions: Frame with cardboard, seasonal nature weavings</a:t>
              </a:r>
            </a:p>
          </p:txBody>
        </p:sp>
      </p:grpSp>
      <p:sp>
        <p:nvSpPr>
          <p:cNvPr id="8" name="Freeform 8"/>
          <p:cNvSpPr/>
          <p:nvPr/>
        </p:nvSpPr>
        <p:spPr>
          <a:xfrm>
            <a:off x="7171499" y="5470593"/>
            <a:ext cx="8475944" cy="4524035"/>
          </a:xfrm>
          <a:custGeom>
            <a:avLst/>
            <a:gdLst/>
            <a:ahLst/>
            <a:cxnLst/>
            <a:rect l="l" t="t" r="r" b="b"/>
            <a:pathLst>
              <a:path w="8475944" h="4524035">
                <a:moveTo>
                  <a:pt x="0" y="0"/>
                </a:moveTo>
                <a:lnTo>
                  <a:pt x="8475945" y="0"/>
                </a:lnTo>
                <a:lnTo>
                  <a:pt x="8475945" y="4524035"/>
                </a:lnTo>
                <a:lnTo>
                  <a:pt x="0" y="4524035"/>
                </a:lnTo>
                <a:lnTo>
                  <a:pt x="0" y="0"/>
                </a:lnTo>
                <a:close/>
              </a:path>
            </a:pathLst>
          </a:custGeom>
          <a:blipFill>
            <a:blip r:embed="rId2"/>
            <a:stretch>
              <a:fillRect/>
            </a:stretch>
          </a:blipFill>
        </p:spPr>
      </p:sp>
      <p:sp>
        <p:nvSpPr>
          <p:cNvPr id="9" name="Freeform 9"/>
          <p:cNvSpPr/>
          <p:nvPr/>
        </p:nvSpPr>
        <p:spPr>
          <a:xfrm>
            <a:off x="2821601" y="6034164"/>
            <a:ext cx="3960464" cy="3960464"/>
          </a:xfrm>
          <a:custGeom>
            <a:avLst/>
            <a:gdLst/>
            <a:ahLst/>
            <a:cxnLst/>
            <a:rect l="l" t="t" r="r" b="b"/>
            <a:pathLst>
              <a:path w="3960464" h="3960464">
                <a:moveTo>
                  <a:pt x="0" y="0"/>
                </a:moveTo>
                <a:lnTo>
                  <a:pt x="3960465" y="0"/>
                </a:lnTo>
                <a:lnTo>
                  <a:pt x="3960465" y="3960464"/>
                </a:lnTo>
                <a:lnTo>
                  <a:pt x="0" y="3960464"/>
                </a:lnTo>
                <a:lnTo>
                  <a:pt x="0" y="0"/>
                </a:lnTo>
                <a:close/>
              </a:path>
            </a:pathLst>
          </a:custGeom>
          <a:blipFill>
            <a:blip r:embed="rId3"/>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Creative Work</a:t>
              </a:r>
            </a:p>
          </p:txBody>
        </p:sp>
      </p:grpSp>
      <p:grpSp>
        <p:nvGrpSpPr>
          <p:cNvPr id="5" name="Group 5"/>
          <p:cNvGrpSpPr/>
          <p:nvPr/>
        </p:nvGrpSpPr>
        <p:grpSpPr>
          <a:xfrm>
            <a:off x="2971800" y="2400300"/>
            <a:ext cx="12344400" cy="2743200"/>
            <a:chOff x="0" y="0"/>
            <a:chExt cx="11704320" cy="2600960"/>
          </a:xfrm>
        </p:grpSpPr>
        <p:sp>
          <p:nvSpPr>
            <p:cNvPr id="6" name="Freeform 6"/>
            <p:cNvSpPr/>
            <p:nvPr/>
          </p:nvSpPr>
          <p:spPr>
            <a:xfrm>
              <a:off x="0" y="0"/>
              <a:ext cx="11704320" cy="2600960"/>
            </a:xfrm>
            <a:custGeom>
              <a:avLst/>
              <a:gdLst/>
              <a:ahLst/>
              <a:cxnLst/>
              <a:rect l="l" t="t" r="r" b="b"/>
              <a:pathLst>
                <a:path w="11704320" h="2600960">
                  <a:moveTo>
                    <a:pt x="0" y="0"/>
                  </a:moveTo>
                  <a:lnTo>
                    <a:pt x="11704320" y="0"/>
                  </a:lnTo>
                  <a:lnTo>
                    <a:pt x="11704320" y="2600960"/>
                  </a:lnTo>
                  <a:lnTo>
                    <a:pt x="0" y="2600960"/>
                  </a:lnTo>
                  <a:close/>
                </a:path>
              </a:pathLst>
            </a:custGeom>
            <a:solidFill>
              <a:srgbClr val="000000">
                <a:alpha val="0"/>
              </a:srgbClr>
            </a:solidFill>
          </p:spPr>
        </p:sp>
        <p:sp>
          <p:nvSpPr>
            <p:cNvPr id="7" name="TextBox 7"/>
            <p:cNvSpPr txBox="1"/>
            <p:nvPr/>
          </p:nvSpPr>
          <p:spPr>
            <a:xfrm>
              <a:off x="0" y="-9525"/>
              <a:ext cx="11704320" cy="2610485"/>
            </a:xfrm>
            <a:prstGeom prst="rect">
              <a:avLst/>
            </a:prstGeom>
          </p:spPr>
          <p:txBody>
            <a:bodyPr lIns="0" tIns="0" rIns="0" bIns="0" rtlCol="0" anchor="t"/>
            <a:lstStyle/>
            <a:p>
              <a:pPr marL="509146" lvl="1" indent="-254573" algn="l">
                <a:lnSpc>
                  <a:spcPts val="4747"/>
                </a:lnSpc>
                <a:buFont typeface="Arial"/>
                <a:buChar char="•"/>
              </a:pPr>
              <a:r>
                <a:rPr lang="en-US" sz="3956">
                  <a:solidFill>
                    <a:srgbClr val="000000"/>
                  </a:solidFill>
                  <a:latin typeface="Solway"/>
                  <a:ea typeface="Solway"/>
                  <a:cs typeface="Solway"/>
                  <a:sym typeface="Solway"/>
                </a:rPr>
                <a:t>- Sand art jars</a:t>
              </a:r>
            </a:p>
            <a:p>
              <a:pPr marL="509146" lvl="1" indent="-254573" algn="l">
                <a:lnSpc>
                  <a:spcPts val="4747"/>
                </a:lnSpc>
                <a:buFont typeface="Arial"/>
                <a:buChar char="•"/>
              </a:pPr>
              <a:r>
                <a:rPr lang="en-US" sz="3956">
                  <a:solidFill>
                    <a:srgbClr val="000000"/>
                  </a:solidFill>
                  <a:latin typeface="Solway"/>
                  <a:ea typeface="Solway"/>
                  <a:cs typeface="Solway"/>
                  <a:sym typeface="Solway"/>
                </a:rPr>
                <a:t>- Shell collage</a:t>
              </a:r>
            </a:p>
            <a:p>
              <a:pPr marL="509146" lvl="1" indent="-254573" algn="l">
                <a:lnSpc>
                  <a:spcPts val="4747"/>
                </a:lnSpc>
                <a:buFont typeface="Arial"/>
                <a:buChar char="•"/>
              </a:pPr>
              <a:r>
                <a:rPr lang="en-US" sz="3956">
                  <a:solidFill>
                    <a:srgbClr val="000000"/>
                  </a:solidFill>
                  <a:latin typeface="Solway"/>
                  <a:ea typeface="Solway"/>
                  <a:cs typeface="Solway"/>
                  <a:sym typeface="Solway"/>
                </a:rPr>
                <a:t>- Painted rock pets</a:t>
              </a:r>
            </a:p>
            <a:p>
              <a:pPr marL="509146" lvl="1" indent="-254573" algn="l">
                <a:lnSpc>
                  <a:spcPts val="4747"/>
                </a:lnSpc>
                <a:buFont typeface="Arial"/>
                <a:buChar char="•"/>
              </a:pPr>
              <a:r>
                <a:rPr lang="en-US" sz="3956">
                  <a:solidFill>
                    <a:srgbClr val="000000"/>
                  </a:solidFill>
                  <a:latin typeface="Solway"/>
                  <a:ea typeface="Solway"/>
                  <a:cs typeface="Solway"/>
                  <a:sym typeface="Solway"/>
                </a:rPr>
                <a:t>- Nature bracelets</a:t>
              </a:r>
            </a:p>
          </p:txBody>
        </p:sp>
      </p:grpSp>
      <p:sp>
        <p:nvSpPr>
          <p:cNvPr id="8" name="Freeform 8"/>
          <p:cNvSpPr/>
          <p:nvPr/>
        </p:nvSpPr>
        <p:spPr>
          <a:xfrm>
            <a:off x="11281399" y="5708939"/>
            <a:ext cx="4370981" cy="4370981"/>
          </a:xfrm>
          <a:custGeom>
            <a:avLst/>
            <a:gdLst/>
            <a:ahLst/>
            <a:cxnLst/>
            <a:rect l="l" t="t" r="r" b="b"/>
            <a:pathLst>
              <a:path w="4370981" h="4370981">
                <a:moveTo>
                  <a:pt x="0" y="0"/>
                </a:moveTo>
                <a:lnTo>
                  <a:pt x="4370981" y="0"/>
                </a:lnTo>
                <a:lnTo>
                  <a:pt x="4370981" y="4370981"/>
                </a:lnTo>
                <a:lnTo>
                  <a:pt x="0" y="4370981"/>
                </a:lnTo>
                <a:lnTo>
                  <a:pt x="0" y="0"/>
                </a:lnTo>
                <a:close/>
              </a:path>
            </a:pathLst>
          </a:custGeom>
          <a:blipFill>
            <a:blip r:embed="rId2"/>
            <a:stretch>
              <a:fillRect/>
            </a:stretch>
          </a:blipFill>
        </p:spPr>
      </p:sp>
      <p:sp>
        <p:nvSpPr>
          <p:cNvPr id="9" name="Freeform 9"/>
          <p:cNvSpPr/>
          <p:nvPr/>
        </p:nvSpPr>
        <p:spPr>
          <a:xfrm>
            <a:off x="2565884" y="5941948"/>
            <a:ext cx="3344301" cy="3904963"/>
          </a:xfrm>
          <a:custGeom>
            <a:avLst/>
            <a:gdLst/>
            <a:ahLst/>
            <a:cxnLst/>
            <a:rect l="l" t="t" r="r" b="b"/>
            <a:pathLst>
              <a:path w="3344301" h="3904963">
                <a:moveTo>
                  <a:pt x="0" y="0"/>
                </a:moveTo>
                <a:lnTo>
                  <a:pt x="3344301" y="0"/>
                </a:lnTo>
                <a:lnTo>
                  <a:pt x="3344301" y="3904963"/>
                </a:lnTo>
                <a:lnTo>
                  <a:pt x="0" y="3904963"/>
                </a:lnTo>
                <a:lnTo>
                  <a:pt x="0" y="0"/>
                </a:lnTo>
                <a:close/>
              </a:path>
            </a:pathLst>
          </a:custGeom>
          <a:blipFill>
            <a:blip r:embed="rId3"/>
            <a:stretch>
              <a:fillRect/>
            </a:stretch>
          </a:blipFill>
        </p:spPr>
      </p:sp>
      <p:sp>
        <p:nvSpPr>
          <p:cNvPr id="10" name="Freeform 10"/>
          <p:cNvSpPr/>
          <p:nvPr/>
        </p:nvSpPr>
        <p:spPr>
          <a:xfrm>
            <a:off x="6500516" y="5708939"/>
            <a:ext cx="4190553" cy="4137972"/>
          </a:xfrm>
          <a:custGeom>
            <a:avLst/>
            <a:gdLst/>
            <a:ahLst/>
            <a:cxnLst/>
            <a:rect l="l" t="t" r="r" b="b"/>
            <a:pathLst>
              <a:path w="4190553" h="4137972">
                <a:moveTo>
                  <a:pt x="0" y="0"/>
                </a:moveTo>
                <a:lnTo>
                  <a:pt x="4190552" y="0"/>
                </a:lnTo>
                <a:lnTo>
                  <a:pt x="4190552" y="4137972"/>
                </a:lnTo>
                <a:lnTo>
                  <a:pt x="0" y="4137972"/>
                </a:lnTo>
                <a:lnTo>
                  <a:pt x="0" y="0"/>
                </a:lnTo>
                <a:close/>
              </a:path>
            </a:pathLst>
          </a:custGeom>
          <a:blipFill>
            <a:blip r:embed="rId4"/>
            <a:stretch>
              <a:fillRect t="-1270"/>
            </a:stretch>
          </a:blipFill>
        </p:spPr>
      </p:sp>
      <p:sp>
        <p:nvSpPr>
          <p:cNvPr id="11" name="Freeform 11"/>
          <p:cNvSpPr/>
          <p:nvPr/>
        </p:nvSpPr>
        <p:spPr>
          <a:xfrm>
            <a:off x="12400703" y="1269207"/>
            <a:ext cx="3083872" cy="4111830"/>
          </a:xfrm>
          <a:custGeom>
            <a:avLst/>
            <a:gdLst/>
            <a:ahLst/>
            <a:cxnLst/>
            <a:rect l="l" t="t" r="r" b="b"/>
            <a:pathLst>
              <a:path w="3083872" h="4111830">
                <a:moveTo>
                  <a:pt x="0" y="0"/>
                </a:moveTo>
                <a:lnTo>
                  <a:pt x="3083872" y="0"/>
                </a:lnTo>
                <a:lnTo>
                  <a:pt x="3083872" y="4111830"/>
                </a:lnTo>
                <a:lnTo>
                  <a:pt x="0" y="4111830"/>
                </a:lnTo>
                <a:lnTo>
                  <a:pt x="0" y="0"/>
                </a:lnTo>
                <a:close/>
              </a:path>
            </a:pathLst>
          </a:custGeom>
          <a:blipFill>
            <a:blip r:embed="rId5"/>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Recommended Books</a:t>
              </a:r>
            </a:p>
          </p:txBody>
        </p:sp>
      </p:grpSp>
      <p:grpSp>
        <p:nvGrpSpPr>
          <p:cNvPr id="5" name="Group 5"/>
          <p:cNvGrpSpPr/>
          <p:nvPr/>
        </p:nvGrpSpPr>
        <p:grpSpPr>
          <a:xfrm>
            <a:off x="2971800" y="2400300"/>
            <a:ext cx="12344400" cy="3621908"/>
            <a:chOff x="0" y="0"/>
            <a:chExt cx="11704320" cy="3434105"/>
          </a:xfrm>
        </p:grpSpPr>
        <p:sp>
          <p:nvSpPr>
            <p:cNvPr id="6" name="Freeform 6"/>
            <p:cNvSpPr/>
            <p:nvPr/>
          </p:nvSpPr>
          <p:spPr>
            <a:xfrm>
              <a:off x="0" y="0"/>
              <a:ext cx="11704320" cy="3434105"/>
            </a:xfrm>
            <a:custGeom>
              <a:avLst/>
              <a:gdLst/>
              <a:ahLst/>
              <a:cxnLst/>
              <a:rect l="l" t="t" r="r" b="b"/>
              <a:pathLst>
                <a:path w="11704320" h="3434105">
                  <a:moveTo>
                    <a:pt x="0" y="0"/>
                  </a:moveTo>
                  <a:lnTo>
                    <a:pt x="11704320" y="0"/>
                  </a:lnTo>
                  <a:lnTo>
                    <a:pt x="11704320" y="3434105"/>
                  </a:lnTo>
                  <a:lnTo>
                    <a:pt x="0" y="3434105"/>
                  </a:lnTo>
                  <a:close/>
                </a:path>
              </a:pathLst>
            </a:custGeom>
            <a:solidFill>
              <a:srgbClr val="000000">
                <a:alpha val="0"/>
              </a:srgbClr>
            </a:solidFill>
          </p:spPr>
        </p:sp>
        <p:sp>
          <p:nvSpPr>
            <p:cNvPr id="7" name="TextBox 7"/>
            <p:cNvSpPr txBox="1"/>
            <p:nvPr/>
          </p:nvSpPr>
          <p:spPr>
            <a:xfrm>
              <a:off x="0" y="-9525"/>
              <a:ext cx="11704320" cy="3443630"/>
            </a:xfrm>
            <a:prstGeom prst="rect">
              <a:avLst/>
            </a:prstGeom>
          </p:spPr>
          <p:txBody>
            <a:bodyPr lIns="0" tIns="0" rIns="0" bIns="0" rtlCol="0" anchor="t"/>
            <a:lstStyle/>
            <a:p>
              <a:pPr marL="472951" lvl="1" indent="-236476" algn="l">
                <a:lnSpc>
                  <a:spcPts val="4410"/>
                </a:lnSpc>
                <a:buFont typeface="Arial"/>
                <a:buChar char="•"/>
              </a:pPr>
              <a:r>
                <a:rPr lang="en-US" sz="3675">
                  <a:solidFill>
                    <a:srgbClr val="000000"/>
                  </a:solidFill>
                  <a:latin typeface="Solway"/>
                  <a:ea typeface="Solway"/>
                  <a:cs typeface="Solway"/>
                  <a:sym typeface="Solway"/>
                </a:rPr>
                <a:t>- Hello Ocean by Pam Muñoz Ryan</a:t>
              </a:r>
            </a:p>
            <a:p>
              <a:pPr marL="472951" lvl="1" indent="-236476" algn="l">
                <a:lnSpc>
                  <a:spcPts val="4410"/>
                </a:lnSpc>
                <a:buFont typeface="Arial"/>
                <a:buChar char="•"/>
              </a:pPr>
              <a:r>
                <a:rPr lang="en-US" sz="3675">
                  <a:solidFill>
                    <a:srgbClr val="000000"/>
                  </a:solidFill>
                  <a:latin typeface="Solway"/>
                  <a:ea typeface="Solway"/>
                  <a:cs typeface="Solway"/>
                  <a:sym typeface="Solway"/>
                </a:rPr>
                <a:t>- A Rock Is Lively by Dianna Hutts Aston</a:t>
              </a:r>
            </a:p>
            <a:p>
              <a:pPr marL="472951" lvl="1" indent="-236476" algn="l">
                <a:lnSpc>
                  <a:spcPts val="4410"/>
                </a:lnSpc>
                <a:buFont typeface="Arial"/>
                <a:buChar char="•"/>
              </a:pPr>
              <a:r>
                <a:rPr lang="en-US" sz="3675">
                  <a:solidFill>
                    <a:srgbClr val="000000"/>
                  </a:solidFill>
                  <a:latin typeface="Solway"/>
                  <a:ea typeface="Solway"/>
                  <a:cs typeface="Solway"/>
                  <a:sym typeface="Solway"/>
                </a:rPr>
                <a:t>- What Lives in a Shell? by Kathleen Weidner Zoehfeld</a:t>
              </a:r>
            </a:p>
            <a:p>
              <a:pPr marL="472951" lvl="1" indent="-236476" algn="l">
                <a:lnSpc>
                  <a:spcPts val="4410"/>
                </a:lnSpc>
                <a:buFont typeface="Arial"/>
                <a:buChar char="•"/>
              </a:pPr>
              <a:r>
                <a:rPr lang="en-US" sz="3675">
                  <a:solidFill>
                    <a:srgbClr val="000000"/>
                  </a:solidFill>
                  <a:latin typeface="Solway"/>
                  <a:ea typeface="Solway"/>
                  <a:cs typeface="Solway"/>
                  <a:sym typeface="Solway"/>
                </a:rPr>
                <a:t>- Summer Days and Nights by Wong Herbert Yee</a:t>
              </a:r>
            </a:p>
          </p:txBody>
        </p:sp>
      </p:grpSp>
      <p:sp>
        <p:nvSpPr>
          <p:cNvPr id="8" name="Freeform 8"/>
          <p:cNvSpPr/>
          <p:nvPr/>
        </p:nvSpPr>
        <p:spPr>
          <a:xfrm>
            <a:off x="2434879" y="6832039"/>
            <a:ext cx="4091488" cy="3160675"/>
          </a:xfrm>
          <a:custGeom>
            <a:avLst/>
            <a:gdLst/>
            <a:ahLst/>
            <a:cxnLst/>
            <a:rect l="l" t="t" r="r" b="b"/>
            <a:pathLst>
              <a:path w="4091488" h="3160675">
                <a:moveTo>
                  <a:pt x="0" y="0"/>
                </a:moveTo>
                <a:lnTo>
                  <a:pt x="4091488" y="0"/>
                </a:lnTo>
                <a:lnTo>
                  <a:pt x="4091488" y="3160675"/>
                </a:lnTo>
                <a:lnTo>
                  <a:pt x="0" y="3160675"/>
                </a:lnTo>
                <a:lnTo>
                  <a:pt x="0" y="0"/>
                </a:lnTo>
                <a:close/>
              </a:path>
            </a:pathLst>
          </a:custGeom>
          <a:blipFill>
            <a:blip r:embed="rId2"/>
            <a:stretch>
              <a:fillRect/>
            </a:stretch>
          </a:blipFill>
        </p:spPr>
      </p:sp>
      <p:sp>
        <p:nvSpPr>
          <p:cNvPr id="9" name="Freeform 9"/>
          <p:cNvSpPr/>
          <p:nvPr/>
        </p:nvSpPr>
        <p:spPr>
          <a:xfrm>
            <a:off x="6719112" y="5907357"/>
            <a:ext cx="2564745" cy="3690280"/>
          </a:xfrm>
          <a:custGeom>
            <a:avLst/>
            <a:gdLst/>
            <a:ahLst/>
            <a:cxnLst/>
            <a:rect l="l" t="t" r="r" b="b"/>
            <a:pathLst>
              <a:path w="2564745" h="3690280">
                <a:moveTo>
                  <a:pt x="0" y="0"/>
                </a:moveTo>
                <a:lnTo>
                  <a:pt x="2564745" y="0"/>
                </a:lnTo>
                <a:lnTo>
                  <a:pt x="2564745" y="3690280"/>
                </a:lnTo>
                <a:lnTo>
                  <a:pt x="0" y="3690280"/>
                </a:lnTo>
                <a:lnTo>
                  <a:pt x="0" y="0"/>
                </a:lnTo>
                <a:close/>
              </a:path>
            </a:pathLst>
          </a:custGeom>
          <a:blipFill>
            <a:blip r:embed="rId3"/>
            <a:stretch>
              <a:fillRect/>
            </a:stretch>
          </a:blipFill>
        </p:spPr>
      </p:sp>
      <p:sp>
        <p:nvSpPr>
          <p:cNvPr id="10" name="Freeform 10"/>
          <p:cNvSpPr/>
          <p:nvPr/>
        </p:nvSpPr>
        <p:spPr>
          <a:xfrm>
            <a:off x="12049406" y="5444582"/>
            <a:ext cx="3952594" cy="3162076"/>
          </a:xfrm>
          <a:custGeom>
            <a:avLst/>
            <a:gdLst/>
            <a:ahLst/>
            <a:cxnLst/>
            <a:rect l="l" t="t" r="r" b="b"/>
            <a:pathLst>
              <a:path w="3952594" h="3162076">
                <a:moveTo>
                  <a:pt x="0" y="0"/>
                </a:moveTo>
                <a:lnTo>
                  <a:pt x="3952594" y="0"/>
                </a:lnTo>
                <a:lnTo>
                  <a:pt x="3952594" y="3162075"/>
                </a:lnTo>
                <a:lnTo>
                  <a:pt x="0" y="3162075"/>
                </a:lnTo>
                <a:lnTo>
                  <a:pt x="0" y="0"/>
                </a:lnTo>
                <a:close/>
              </a:path>
            </a:pathLst>
          </a:custGeom>
          <a:blipFill>
            <a:blip r:embed="rId4"/>
            <a:stretch>
              <a:fillRect/>
            </a:stretch>
          </a:blipFill>
        </p:spPr>
      </p:sp>
      <p:sp>
        <p:nvSpPr>
          <p:cNvPr id="11" name="Freeform 11"/>
          <p:cNvSpPr/>
          <p:nvPr/>
        </p:nvSpPr>
        <p:spPr>
          <a:xfrm>
            <a:off x="9283857" y="7849063"/>
            <a:ext cx="3125560" cy="2437937"/>
          </a:xfrm>
          <a:custGeom>
            <a:avLst/>
            <a:gdLst/>
            <a:ahLst/>
            <a:cxnLst/>
            <a:rect l="l" t="t" r="r" b="b"/>
            <a:pathLst>
              <a:path w="3125560" h="2437937">
                <a:moveTo>
                  <a:pt x="0" y="0"/>
                </a:moveTo>
                <a:lnTo>
                  <a:pt x="3125559" y="0"/>
                </a:lnTo>
                <a:lnTo>
                  <a:pt x="3125559" y="2437937"/>
                </a:lnTo>
                <a:lnTo>
                  <a:pt x="0" y="2437937"/>
                </a:lnTo>
                <a:lnTo>
                  <a:pt x="0" y="0"/>
                </a:lnTo>
                <a:close/>
              </a:path>
            </a:pathLst>
          </a:custGeom>
          <a:blipFill>
            <a:blip r:embed="rId5"/>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14700" y="3195637"/>
            <a:ext cx="11658600" cy="2205037"/>
            <a:chOff x="0" y="0"/>
            <a:chExt cx="11054080" cy="2090702"/>
          </a:xfrm>
        </p:grpSpPr>
        <p:sp>
          <p:nvSpPr>
            <p:cNvPr id="3" name="Freeform 3"/>
            <p:cNvSpPr/>
            <p:nvPr/>
          </p:nvSpPr>
          <p:spPr>
            <a:xfrm>
              <a:off x="0" y="0"/>
              <a:ext cx="11054080" cy="2090702"/>
            </a:xfrm>
            <a:custGeom>
              <a:avLst/>
              <a:gdLst/>
              <a:ahLst/>
              <a:cxnLst/>
              <a:rect l="l" t="t" r="r" b="b"/>
              <a:pathLst>
                <a:path w="11054080" h="2090702">
                  <a:moveTo>
                    <a:pt x="0" y="0"/>
                  </a:moveTo>
                  <a:lnTo>
                    <a:pt x="11054080" y="0"/>
                  </a:lnTo>
                  <a:lnTo>
                    <a:pt x="11054080" y="2090702"/>
                  </a:lnTo>
                  <a:lnTo>
                    <a:pt x="0" y="2090702"/>
                  </a:lnTo>
                  <a:close/>
                </a:path>
              </a:pathLst>
            </a:custGeom>
            <a:solidFill>
              <a:srgbClr val="000000">
                <a:alpha val="0"/>
              </a:srgbClr>
            </a:solidFill>
          </p:spPr>
        </p:sp>
        <p:sp>
          <p:nvSpPr>
            <p:cNvPr id="4" name="TextBox 4"/>
            <p:cNvSpPr txBox="1"/>
            <p:nvPr/>
          </p:nvSpPr>
          <p:spPr>
            <a:xfrm>
              <a:off x="0" y="-142875"/>
              <a:ext cx="11054080" cy="2233577"/>
            </a:xfrm>
            <a:prstGeom prst="rect">
              <a:avLst/>
            </a:prstGeom>
          </p:spPr>
          <p:txBody>
            <a:bodyPr lIns="0" tIns="0" rIns="0" bIns="0" rtlCol="0" anchor="ctr"/>
            <a:lstStyle/>
            <a:p>
              <a:pPr algn="ctr">
                <a:lnSpc>
                  <a:spcPts val="7919"/>
                </a:lnSpc>
              </a:pPr>
              <a:r>
                <a:rPr lang="en-US" sz="6599">
                  <a:solidFill>
                    <a:srgbClr val="000000"/>
                  </a:solidFill>
                  <a:latin typeface="Calibri (MS)"/>
                  <a:ea typeface="Calibri (MS)"/>
                  <a:cs typeface="Calibri (MS)"/>
                  <a:sym typeface="Calibri (MS)"/>
                </a:rPr>
                <a:t>Montessori Monthly Cultural &amp; Science Planner</a:t>
              </a:r>
            </a:p>
          </p:txBody>
        </p:sp>
      </p:grpSp>
      <p:grpSp>
        <p:nvGrpSpPr>
          <p:cNvPr id="5" name="Group 5"/>
          <p:cNvGrpSpPr/>
          <p:nvPr/>
        </p:nvGrpSpPr>
        <p:grpSpPr>
          <a:xfrm>
            <a:off x="4343400" y="5829300"/>
            <a:ext cx="9601200" cy="2628900"/>
            <a:chOff x="0" y="0"/>
            <a:chExt cx="9103360" cy="2492587"/>
          </a:xfrm>
        </p:grpSpPr>
        <p:sp>
          <p:nvSpPr>
            <p:cNvPr id="6" name="Freeform 6"/>
            <p:cNvSpPr/>
            <p:nvPr/>
          </p:nvSpPr>
          <p:spPr>
            <a:xfrm>
              <a:off x="0" y="0"/>
              <a:ext cx="9103360" cy="2492587"/>
            </a:xfrm>
            <a:custGeom>
              <a:avLst/>
              <a:gdLst/>
              <a:ahLst/>
              <a:cxnLst/>
              <a:rect l="l" t="t" r="r" b="b"/>
              <a:pathLst>
                <a:path w="9103360" h="2492587">
                  <a:moveTo>
                    <a:pt x="0" y="0"/>
                  </a:moveTo>
                  <a:lnTo>
                    <a:pt x="9103360" y="0"/>
                  </a:lnTo>
                  <a:lnTo>
                    <a:pt x="9103360" y="2492587"/>
                  </a:lnTo>
                  <a:lnTo>
                    <a:pt x="0" y="2492587"/>
                  </a:lnTo>
                  <a:close/>
                </a:path>
              </a:pathLst>
            </a:custGeom>
            <a:solidFill>
              <a:srgbClr val="000000">
                <a:alpha val="0"/>
              </a:srgbClr>
            </a:solidFill>
          </p:spPr>
        </p:sp>
        <p:sp>
          <p:nvSpPr>
            <p:cNvPr id="7" name="TextBox 7"/>
            <p:cNvSpPr txBox="1"/>
            <p:nvPr/>
          </p:nvSpPr>
          <p:spPr>
            <a:xfrm>
              <a:off x="0" y="-85725"/>
              <a:ext cx="9103360" cy="2578312"/>
            </a:xfrm>
            <a:prstGeom prst="rect">
              <a:avLst/>
            </a:prstGeom>
          </p:spPr>
          <p:txBody>
            <a:bodyPr lIns="0" tIns="0" rIns="0" bIns="0" rtlCol="0" anchor="t"/>
            <a:lstStyle/>
            <a:p>
              <a:pPr algn="ctr">
                <a:lnSpc>
                  <a:spcPts val="5759"/>
                </a:lnSpc>
              </a:pPr>
              <a:r>
                <a:rPr lang="en-US" sz="4799">
                  <a:solidFill>
                    <a:srgbClr val="898989"/>
                  </a:solidFill>
                  <a:latin typeface="Calibri (MS)"/>
                  <a:ea typeface="Calibri (MS)"/>
                  <a:cs typeface="Calibri (MS)"/>
                  <a:sym typeface="Calibri (MS)"/>
                </a:rPr>
                <a:t>For Ages 3–6 | Hands-on Thematic Activities | Year-Round Exploration</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August – Rocks &amp; Minerals</a:t>
              </a:r>
            </a:p>
          </p:txBody>
        </p:sp>
      </p:grpSp>
      <p:grpSp>
        <p:nvGrpSpPr>
          <p:cNvPr id="5" name="Group 5"/>
          <p:cNvGrpSpPr/>
          <p:nvPr/>
        </p:nvGrpSpPr>
        <p:grpSpPr>
          <a:xfrm>
            <a:off x="2971800" y="2400300"/>
            <a:ext cx="12344400" cy="7337587"/>
            <a:chOff x="0" y="0"/>
            <a:chExt cx="11704320" cy="6957119"/>
          </a:xfrm>
        </p:grpSpPr>
        <p:sp>
          <p:nvSpPr>
            <p:cNvPr id="6" name="Freeform 6"/>
            <p:cNvSpPr/>
            <p:nvPr/>
          </p:nvSpPr>
          <p:spPr>
            <a:xfrm>
              <a:off x="0" y="0"/>
              <a:ext cx="11704320" cy="6957120"/>
            </a:xfrm>
            <a:custGeom>
              <a:avLst/>
              <a:gdLst/>
              <a:ahLst/>
              <a:cxnLst/>
              <a:rect l="l" t="t" r="r" b="b"/>
              <a:pathLst>
                <a:path w="11704320" h="6957120">
                  <a:moveTo>
                    <a:pt x="0" y="0"/>
                  </a:moveTo>
                  <a:lnTo>
                    <a:pt x="11704320" y="0"/>
                  </a:lnTo>
                  <a:lnTo>
                    <a:pt x="11704320" y="6957120"/>
                  </a:lnTo>
                  <a:lnTo>
                    <a:pt x="0" y="6957120"/>
                  </a:lnTo>
                  <a:close/>
                </a:path>
              </a:pathLst>
            </a:custGeom>
            <a:solidFill>
              <a:srgbClr val="000000">
                <a:alpha val="0"/>
              </a:srgbClr>
            </a:solidFill>
          </p:spPr>
        </p:sp>
        <p:sp>
          <p:nvSpPr>
            <p:cNvPr id="7" name="TextBox 7"/>
            <p:cNvSpPr txBox="1"/>
            <p:nvPr/>
          </p:nvSpPr>
          <p:spPr>
            <a:xfrm>
              <a:off x="0" y="0"/>
              <a:ext cx="11704320" cy="6957119"/>
            </a:xfrm>
            <a:prstGeom prst="rect">
              <a:avLst/>
            </a:prstGeom>
          </p:spPr>
          <p:txBody>
            <a:bodyPr lIns="0" tIns="0" rIns="0" bIns="0" rtlCol="0" anchor="t"/>
            <a:lstStyle/>
            <a:p>
              <a:pPr algn="l">
                <a:lnSpc>
                  <a:spcPts val="4072"/>
                </a:lnSpc>
              </a:pPr>
              <a:r>
                <a:rPr lang="en-US" sz="3393">
                  <a:solidFill>
                    <a:srgbClr val="000000"/>
                  </a:solidFill>
                  <a:latin typeface="Solway"/>
                  <a:ea typeface="Solway"/>
                  <a:cs typeface="Solway"/>
                  <a:sym typeface="Solway"/>
                </a:rPr>
                <a:t>Theme: Exploring the natural world through stones, gems, and earth layers</a:t>
              </a:r>
            </a:p>
            <a:p>
              <a:pPr algn="l">
                <a:lnSpc>
                  <a:spcPts val="4072"/>
                </a:lnSpc>
              </a:pPr>
              <a:endParaRPr lang="en-US" sz="3393">
                <a:solidFill>
                  <a:srgbClr val="000000"/>
                </a:solidFill>
                <a:latin typeface="Solway"/>
                <a:ea typeface="Solway"/>
                <a:cs typeface="Solway"/>
                <a:sym typeface="Solway"/>
              </a:endParaRPr>
            </a:p>
            <a:p>
              <a:pPr algn="l">
                <a:lnSpc>
                  <a:spcPts val="4072"/>
                </a:lnSpc>
              </a:pPr>
              <a:r>
                <a:rPr lang="en-US" sz="3393">
                  <a:solidFill>
                    <a:srgbClr val="000000"/>
                  </a:solidFill>
                  <a:latin typeface="Solway"/>
                  <a:ea typeface="Solway"/>
                  <a:cs typeface="Solway"/>
                  <a:sym typeface="Solway"/>
                </a:rPr>
                <a:t>Activity: Gemstone Washing Station</a:t>
              </a:r>
            </a:p>
            <a:p>
              <a:pPr algn="l">
                <a:lnSpc>
                  <a:spcPts val="4072"/>
                </a:lnSpc>
              </a:pPr>
              <a:endParaRPr lang="en-US" sz="3393">
                <a:solidFill>
                  <a:srgbClr val="000000"/>
                </a:solidFill>
                <a:latin typeface="Solway"/>
                <a:ea typeface="Solway"/>
                <a:cs typeface="Solway"/>
                <a:sym typeface="Solway"/>
              </a:endParaRPr>
            </a:p>
            <a:p>
              <a:pPr algn="l">
                <a:lnSpc>
                  <a:spcPts val="4072"/>
                </a:lnSpc>
              </a:pPr>
              <a:r>
                <a:rPr lang="en-US" sz="3393">
                  <a:solidFill>
                    <a:srgbClr val="000000"/>
                  </a:solidFill>
                  <a:latin typeface="Solway"/>
                  <a:ea typeface="Solway"/>
                  <a:cs typeface="Solway"/>
                  <a:sym typeface="Solway"/>
                </a:rPr>
                <a:t>Materials: Small basin, water, soft brushes, tongs, gemstones, trays</a:t>
              </a:r>
            </a:p>
            <a:p>
              <a:pPr algn="l">
                <a:lnSpc>
                  <a:spcPts val="4072"/>
                </a:lnSpc>
              </a:pPr>
              <a:endParaRPr lang="en-US" sz="3393">
                <a:solidFill>
                  <a:srgbClr val="000000"/>
                </a:solidFill>
                <a:latin typeface="Solway"/>
                <a:ea typeface="Solway"/>
                <a:cs typeface="Solway"/>
                <a:sym typeface="Solway"/>
              </a:endParaRPr>
            </a:p>
            <a:p>
              <a:pPr algn="l">
                <a:lnSpc>
                  <a:spcPts val="4072"/>
                </a:lnSpc>
              </a:pPr>
              <a:r>
                <a:rPr lang="en-US" sz="3393">
                  <a:solidFill>
                    <a:srgbClr val="000000"/>
                  </a:solidFill>
                  <a:latin typeface="Solway"/>
                  <a:ea typeface="Solway"/>
                  <a:cs typeface="Solway"/>
                  <a:sym typeface="Solway"/>
                </a:rPr>
                <a:t>Learning Goals:</a:t>
              </a:r>
            </a:p>
            <a:p>
              <a:pPr algn="l">
                <a:lnSpc>
                  <a:spcPts val="4072"/>
                </a:lnSpc>
              </a:pPr>
              <a:endParaRPr lang="en-US" sz="3393">
                <a:solidFill>
                  <a:srgbClr val="000000"/>
                </a:solidFill>
                <a:latin typeface="Solway"/>
                <a:ea typeface="Solway"/>
                <a:cs typeface="Solway"/>
                <a:sym typeface="Solway"/>
              </a:endParaRPr>
            </a:p>
            <a:p>
              <a:pPr marL="732718" lvl="1" indent="-366359" algn="l">
                <a:lnSpc>
                  <a:spcPts val="4072"/>
                </a:lnSpc>
                <a:buFont typeface="Arial"/>
                <a:buChar char="•"/>
              </a:pPr>
              <a:r>
                <a:rPr lang="en-US" sz="3393">
                  <a:solidFill>
                    <a:srgbClr val="000000"/>
                  </a:solidFill>
                  <a:latin typeface="Solway"/>
                  <a:ea typeface="Solway"/>
                  <a:cs typeface="Solway"/>
                  <a:sym typeface="Solway"/>
                </a:rPr>
                <a:t>Develop fine motor skills through washing and sorting</a:t>
              </a:r>
            </a:p>
            <a:p>
              <a:pPr marL="732718" lvl="1" indent="-366359" algn="l">
                <a:lnSpc>
                  <a:spcPts val="4072"/>
                </a:lnSpc>
                <a:buFont typeface="Arial"/>
                <a:buChar char="•"/>
              </a:pPr>
              <a:r>
                <a:rPr lang="en-US" sz="3393">
                  <a:solidFill>
                    <a:srgbClr val="000000"/>
                  </a:solidFill>
                  <a:latin typeface="Solway"/>
                  <a:ea typeface="Solway"/>
                  <a:cs typeface="Solway"/>
                  <a:sym typeface="Solway"/>
                </a:rPr>
                <a:t>Learn the names and characteristics of common minerals and gemstones</a:t>
              </a:r>
            </a:p>
            <a:p>
              <a:pPr marL="732718" lvl="1" indent="-366359" algn="l">
                <a:lnSpc>
                  <a:spcPts val="4072"/>
                </a:lnSpc>
                <a:buFont typeface="Arial"/>
                <a:buChar char="•"/>
              </a:pPr>
              <a:r>
                <a:rPr lang="en-US" sz="3393">
                  <a:solidFill>
                    <a:srgbClr val="000000"/>
                  </a:solidFill>
                  <a:latin typeface="Solway"/>
                  <a:ea typeface="Solway"/>
                  <a:cs typeface="Solway"/>
                  <a:sym typeface="Solway"/>
                </a:rPr>
                <a:t>Build vocabulary: smooth, rough, shiny, dull, hard</a:t>
              </a:r>
            </a:p>
            <a:p>
              <a:pPr algn="l">
                <a:lnSpc>
                  <a:spcPts val="866"/>
                </a:lnSpc>
              </a:pPr>
              <a:endParaRPr lang="en-US" sz="3393">
                <a:solidFill>
                  <a:srgbClr val="000000"/>
                </a:solidFill>
                <a:latin typeface="Solway"/>
                <a:ea typeface="Solway"/>
                <a:cs typeface="Solway"/>
                <a:sym typeface="Solway"/>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September – Trees &amp; Leaves</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0"/>
              <a:ext cx="11704320" cy="6436925"/>
            </a:xfrm>
            <a:prstGeom prst="rect">
              <a:avLst/>
            </a:prstGeom>
          </p:spPr>
          <p:txBody>
            <a:bodyPr lIns="0" tIns="0" rIns="0" bIns="0" rtlCol="0" anchor="t"/>
            <a:lstStyle/>
            <a:p>
              <a:pPr algn="l">
                <a:lnSpc>
                  <a:spcPts val="4072"/>
                </a:lnSpc>
              </a:pPr>
              <a:r>
                <a:rPr lang="en-US" sz="3393">
                  <a:solidFill>
                    <a:srgbClr val="000000"/>
                  </a:solidFill>
                  <a:latin typeface="Solway"/>
                  <a:ea typeface="Solway"/>
                  <a:cs typeface="Solway"/>
                  <a:sym typeface="Solway"/>
                </a:rPr>
                <a:t>Theme: Observing trees, leaf parts, and seasonal changes</a:t>
              </a:r>
            </a:p>
            <a:p>
              <a:pPr algn="l">
                <a:lnSpc>
                  <a:spcPts val="4072"/>
                </a:lnSpc>
              </a:pPr>
              <a:endParaRPr lang="en-US" sz="3393">
                <a:solidFill>
                  <a:srgbClr val="000000"/>
                </a:solidFill>
                <a:latin typeface="Solway"/>
                <a:ea typeface="Solway"/>
                <a:cs typeface="Solway"/>
                <a:sym typeface="Solway"/>
              </a:endParaRPr>
            </a:p>
            <a:p>
              <a:pPr algn="l">
                <a:lnSpc>
                  <a:spcPts val="4072"/>
                </a:lnSpc>
              </a:pPr>
              <a:r>
                <a:rPr lang="en-US" sz="3393">
                  <a:solidFill>
                    <a:srgbClr val="000000"/>
                  </a:solidFill>
                  <a:latin typeface="Solway"/>
                  <a:ea typeface="Solway"/>
                  <a:cs typeface="Solway"/>
                  <a:sym typeface="Solway"/>
                </a:rPr>
                <a:t>Activity: Leaf Sorting by Shape and Size</a:t>
              </a:r>
            </a:p>
            <a:p>
              <a:pPr algn="l">
                <a:lnSpc>
                  <a:spcPts val="4072"/>
                </a:lnSpc>
              </a:pPr>
              <a:endParaRPr lang="en-US" sz="339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Real or felt leaves, sorting trays, classification cards</a:t>
              </a:r>
            </a:p>
            <a:p>
              <a:pPr algn="l">
                <a:lnSpc>
                  <a:spcPts val="4072"/>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436757" lvl="1" indent="-218379" algn="l">
                <a:lnSpc>
                  <a:spcPts val="4072"/>
                </a:lnSpc>
                <a:buFont typeface="Arial"/>
                <a:buChar char="•"/>
              </a:pPr>
              <a:r>
                <a:rPr lang="en-US" sz="3393">
                  <a:solidFill>
                    <a:srgbClr val="000000"/>
                  </a:solidFill>
                  <a:latin typeface="Solway"/>
                  <a:ea typeface="Solway"/>
                  <a:cs typeface="Solway"/>
                  <a:sym typeface="Solway"/>
                </a:rPr>
                <a:t>Identify leaf shapes (lobed, toothed, needle-like)</a:t>
              </a:r>
            </a:p>
            <a:p>
              <a:pPr marL="436757" lvl="1" indent="-218379" algn="l">
                <a:lnSpc>
                  <a:spcPts val="4072"/>
                </a:lnSpc>
                <a:buFont typeface="Arial"/>
                <a:buChar char="•"/>
              </a:pPr>
              <a:r>
                <a:rPr lang="en-US" sz="3393">
                  <a:solidFill>
                    <a:srgbClr val="000000"/>
                  </a:solidFill>
                  <a:latin typeface="Solway"/>
                  <a:ea typeface="Solway"/>
                  <a:cs typeface="Solway"/>
                  <a:sym typeface="Solway"/>
                </a:rPr>
                <a:t>Practice matching, sorting, and comparing sizes</a:t>
              </a:r>
            </a:p>
            <a:p>
              <a:pPr marL="436614" lvl="1" indent="-218307" algn="l">
                <a:lnSpc>
                  <a:spcPts val="4072"/>
                </a:lnSpc>
                <a:buFont typeface="Arial"/>
                <a:buChar char="•"/>
              </a:pPr>
              <a:r>
                <a:rPr lang="en-US" sz="3393">
                  <a:solidFill>
                    <a:srgbClr val="000000"/>
                  </a:solidFill>
                  <a:latin typeface="Solway"/>
                  <a:ea typeface="Solway"/>
                  <a:cs typeface="Solway"/>
                  <a:sym typeface="Solway"/>
                </a:rPr>
                <a:t>Introduce the parts of a tree and leaf (stem, blade, vein)</a:t>
              </a:r>
            </a:p>
            <a:p>
              <a:pPr algn="l">
                <a:lnSpc>
                  <a:spcPts val="3397"/>
                </a:lnSpc>
              </a:pPr>
              <a:endParaRPr lang="en-US" sz="3393">
                <a:solidFill>
                  <a:srgbClr val="000000"/>
                </a:solidFill>
                <a:latin typeface="Solway"/>
                <a:ea typeface="Solway"/>
                <a:cs typeface="Solway"/>
                <a:sym typeface="Solway"/>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October – Weather &amp; Wind</a:t>
              </a:r>
            </a:p>
          </p:txBody>
        </p:sp>
      </p:grpSp>
      <p:grpSp>
        <p:nvGrpSpPr>
          <p:cNvPr id="5" name="Group 5"/>
          <p:cNvGrpSpPr/>
          <p:nvPr/>
        </p:nvGrpSpPr>
        <p:grpSpPr>
          <a:xfrm>
            <a:off x="2971800" y="2608058"/>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0"/>
              <a:ext cx="11704320" cy="6436925"/>
            </a:xfrm>
            <a:prstGeom prst="rect">
              <a:avLst/>
            </a:prstGeom>
          </p:spPr>
          <p:txBody>
            <a:bodyPr lIns="0" tIns="0" rIns="0" bIns="0" rtlCol="0" anchor="t"/>
            <a:lstStyle/>
            <a:p>
              <a:pPr algn="l">
                <a:lnSpc>
                  <a:spcPts val="3898"/>
                </a:lnSpc>
              </a:pPr>
              <a:r>
                <a:rPr lang="en-US" sz="3248">
                  <a:solidFill>
                    <a:srgbClr val="000000"/>
                  </a:solidFill>
                  <a:latin typeface="Solway"/>
                  <a:ea typeface="Solway"/>
                  <a:cs typeface="Solway"/>
                  <a:sym typeface="Solway"/>
                </a:rPr>
                <a:t>Theme: Understanding weather patterns and wind as a force</a:t>
              </a:r>
            </a:p>
            <a:p>
              <a:pPr algn="l">
                <a:lnSpc>
                  <a:spcPts val="3898"/>
                </a:lnSpc>
              </a:pPr>
              <a:endParaRPr lang="en-US" sz="3248">
                <a:solidFill>
                  <a:srgbClr val="000000"/>
                </a:solidFill>
                <a:latin typeface="Solway"/>
                <a:ea typeface="Solway"/>
                <a:cs typeface="Solway"/>
                <a:sym typeface="Solway"/>
              </a:endParaRPr>
            </a:p>
            <a:p>
              <a:pPr algn="l">
                <a:lnSpc>
                  <a:spcPts val="3898"/>
                </a:lnSpc>
              </a:pPr>
              <a:r>
                <a:rPr lang="en-US" sz="3248">
                  <a:solidFill>
                    <a:srgbClr val="000000"/>
                  </a:solidFill>
                  <a:latin typeface="Solway"/>
                  <a:ea typeface="Solway"/>
                  <a:cs typeface="Solway"/>
                  <a:sym typeface="Solway"/>
                </a:rPr>
                <a:t>Activity: Pinwheel Making</a:t>
              </a:r>
            </a:p>
            <a:p>
              <a:pPr algn="l">
                <a:lnSpc>
                  <a:spcPts val="3898"/>
                </a:lnSpc>
              </a:pPr>
              <a:endParaRPr lang="en-US" sz="3248">
                <a:solidFill>
                  <a:srgbClr val="000000"/>
                </a:solidFill>
                <a:latin typeface="Solway"/>
                <a:ea typeface="Solway"/>
                <a:cs typeface="Solway"/>
                <a:sym typeface="Solway"/>
              </a:endParaRPr>
            </a:p>
            <a:p>
              <a:pPr algn="l">
                <a:lnSpc>
                  <a:spcPts val="3898"/>
                </a:lnSpc>
              </a:pPr>
              <a:r>
                <a:rPr lang="en-US" sz="3248">
                  <a:solidFill>
                    <a:srgbClr val="000000"/>
                  </a:solidFill>
                  <a:latin typeface="Solway"/>
                  <a:ea typeface="Solway"/>
                  <a:cs typeface="Solway"/>
                  <a:sym typeface="Solway"/>
                </a:rPr>
                <a:t>Materials: Colored paper, push pins, straws, scissors</a:t>
              </a:r>
            </a:p>
            <a:p>
              <a:pPr algn="l">
                <a:lnSpc>
                  <a:spcPts val="3898"/>
                </a:lnSpc>
              </a:pPr>
              <a:endParaRPr lang="en-US" sz="3248">
                <a:solidFill>
                  <a:srgbClr val="000000"/>
                </a:solidFill>
                <a:latin typeface="Solway"/>
                <a:ea typeface="Solway"/>
                <a:cs typeface="Solway"/>
                <a:sym typeface="Solway"/>
              </a:endParaRPr>
            </a:p>
            <a:p>
              <a:pPr algn="l">
                <a:lnSpc>
                  <a:spcPts val="3898"/>
                </a:lnSpc>
              </a:pPr>
              <a:r>
                <a:rPr lang="en-US" sz="3248">
                  <a:solidFill>
                    <a:srgbClr val="000000"/>
                  </a:solidFill>
                  <a:latin typeface="Solway"/>
                  <a:ea typeface="Solway"/>
                  <a:cs typeface="Solway"/>
                  <a:sym typeface="Solway"/>
                </a:rPr>
                <a:t>Learning Goals:</a:t>
              </a:r>
            </a:p>
            <a:p>
              <a:pPr algn="l">
                <a:lnSpc>
                  <a:spcPts val="3898"/>
                </a:lnSpc>
              </a:pPr>
              <a:endParaRPr lang="en-US" sz="3248">
                <a:solidFill>
                  <a:srgbClr val="000000"/>
                </a:solidFill>
                <a:latin typeface="Solway"/>
                <a:ea typeface="Solway"/>
                <a:cs typeface="Solway"/>
                <a:sym typeface="Solway"/>
              </a:endParaRPr>
            </a:p>
            <a:p>
              <a:pPr marL="701338" lvl="1" indent="-350669" algn="l">
                <a:lnSpc>
                  <a:spcPts val="3898"/>
                </a:lnSpc>
                <a:buFont typeface="Arial"/>
                <a:buChar char="•"/>
              </a:pPr>
              <a:r>
                <a:rPr lang="en-US" sz="3248">
                  <a:solidFill>
                    <a:srgbClr val="000000"/>
                  </a:solidFill>
                  <a:latin typeface="Solway"/>
                  <a:ea typeface="Solway"/>
                  <a:cs typeface="Solway"/>
                  <a:sym typeface="Solway"/>
                </a:rPr>
                <a:t>Observe wind effects and direction</a:t>
              </a:r>
            </a:p>
            <a:p>
              <a:pPr marL="701338" lvl="1" indent="-350669" algn="l">
                <a:lnSpc>
                  <a:spcPts val="3898"/>
                </a:lnSpc>
                <a:buFont typeface="Arial"/>
                <a:buChar char="•"/>
              </a:pPr>
              <a:r>
                <a:rPr lang="en-US" sz="3248">
                  <a:solidFill>
                    <a:srgbClr val="000000"/>
                  </a:solidFill>
                  <a:latin typeface="Solway"/>
                  <a:ea typeface="Solway"/>
                  <a:cs typeface="Solway"/>
                  <a:sym typeface="Solway"/>
                </a:rPr>
                <a:t>Learn basic weather vocabulary (clouds, rain, wind, sun)</a:t>
              </a:r>
            </a:p>
            <a:p>
              <a:pPr marL="701338" lvl="1" indent="-350669" algn="l">
                <a:lnSpc>
                  <a:spcPts val="3898"/>
                </a:lnSpc>
                <a:buFont typeface="Arial"/>
                <a:buChar char="•"/>
              </a:pPr>
              <a:r>
                <a:rPr lang="en-US" sz="3248">
                  <a:solidFill>
                    <a:srgbClr val="000000"/>
                  </a:solidFill>
                  <a:latin typeface="Solway"/>
                  <a:ea typeface="Solway"/>
                  <a:cs typeface="Solway"/>
                  <a:sym typeface="Solway"/>
                </a:rPr>
                <a:t>Develop fine motor and sequencing skills through crafting</a:t>
              </a:r>
            </a:p>
            <a:p>
              <a:pPr algn="l">
                <a:lnSpc>
                  <a:spcPts val="3898"/>
                </a:lnSpc>
              </a:pPr>
              <a:endParaRPr lang="en-US" sz="3248">
                <a:solidFill>
                  <a:srgbClr val="000000"/>
                </a:solidFill>
                <a:latin typeface="Solway"/>
                <a:ea typeface="Solway"/>
                <a:cs typeface="Solway"/>
                <a:sym typeface="Solway"/>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November – Animal Homes</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algn="l">
                <a:lnSpc>
                  <a:spcPts val="3903"/>
                </a:lnSpc>
              </a:pPr>
              <a:r>
                <a:rPr lang="en-US" sz="3253">
                  <a:solidFill>
                    <a:srgbClr val="000000"/>
                  </a:solidFill>
                  <a:latin typeface="Solway"/>
                  <a:ea typeface="Solway"/>
                  <a:cs typeface="Solway"/>
                  <a:sym typeface="Solway"/>
                </a:rPr>
                <a:t>Theme: Where animals live and how they build their homes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Activity: Build a Bird Nest</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Twigs, mud (or clay), string, natural items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702358" lvl="1" indent="-351179" algn="l">
                <a:lnSpc>
                  <a:spcPts val="3903"/>
                </a:lnSpc>
                <a:buFont typeface="Arial"/>
                <a:buChar char="•"/>
              </a:pPr>
              <a:r>
                <a:rPr lang="en-US" sz="3253">
                  <a:solidFill>
                    <a:srgbClr val="000000"/>
                  </a:solidFill>
                  <a:latin typeface="Solway"/>
                  <a:ea typeface="Solway"/>
                  <a:cs typeface="Solway"/>
                  <a:sym typeface="Solway"/>
                </a:rPr>
                <a:t>Understand how animals use materials for survival</a:t>
              </a:r>
            </a:p>
            <a:p>
              <a:pPr marL="702358" lvl="1" indent="-351179" algn="l">
                <a:lnSpc>
                  <a:spcPts val="3903"/>
                </a:lnSpc>
                <a:buFont typeface="Arial"/>
                <a:buChar char="•"/>
              </a:pPr>
              <a:r>
                <a:rPr lang="en-US" sz="3253">
                  <a:solidFill>
                    <a:srgbClr val="000000"/>
                  </a:solidFill>
                  <a:latin typeface="Solway"/>
                  <a:ea typeface="Solway"/>
                  <a:cs typeface="Solway"/>
                  <a:sym typeface="Solway"/>
                </a:rPr>
                <a:t>Explore bird habitats and nesting behavior</a:t>
              </a:r>
            </a:p>
            <a:p>
              <a:pPr marL="702358" lvl="1" indent="-351179" algn="l">
                <a:lnSpc>
                  <a:spcPts val="3903"/>
                </a:lnSpc>
                <a:buFont typeface="Arial"/>
                <a:buChar char="•"/>
              </a:pPr>
              <a:r>
                <a:rPr lang="en-US" sz="3253">
                  <a:solidFill>
                    <a:srgbClr val="000000"/>
                  </a:solidFill>
                  <a:latin typeface="Solway"/>
                  <a:ea typeface="Solway"/>
                  <a:cs typeface="Solway"/>
                  <a:sym typeface="Solway"/>
                </a:rPr>
                <a:t>Strengthen spatial and construction skills</a:t>
              </a:r>
            </a:p>
            <a:p>
              <a:pPr algn="l">
                <a:lnSpc>
                  <a:spcPts val="3903"/>
                </a:lnSpc>
              </a:pPr>
              <a:endParaRPr lang="en-US" sz="3253">
                <a:solidFill>
                  <a:srgbClr val="000000"/>
                </a:solidFill>
                <a:latin typeface="Solway"/>
                <a:ea typeface="Solway"/>
                <a:cs typeface="Solway"/>
                <a:sym typeface="Solway"/>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December – Winter Solstice</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algn="l">
                <a:lnSpc>
                  <a:spcPts val="3903"/>
                </a:lnSpc>
              </a:pPr>
              <a:r>
                <a:rPr lang="en-US" sz="3253">
                  <a:solidFill>
                    <a:srgbClr val="000000"/>
                  </a:solidFill>
                  <a:latin typeface="Solway"/>
                  <a:ea typeface="Solway"/>
                  <a:cs typeface="Solway"/>
                  <a:sym typeface="Solway"/>
                </a:rPr>
                <a:t>Theme: Celebrating light in the darkness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Activity: Ice Lanterns with Candles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Balloons, water, leaves, berries, LED candles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702358" lvl="1" indent="-351179" algn="l">
                <a:lnSpc>
                  <a:spcPts val="3903"/>
                </a:lnSpc>
                <a:buFont typeface="Arial"/>
                <a:buChar char="•"/>
              </a:pPr>
              <a:r>
                <a:rPr lang="en-US" sz="3253">
                  <a:solidFill>
                    <a:srgbClr val="000000"/>
                  </a:solidFill>
                  <a:latin typeface="Solway"/>
                  <a:ea typeface="Solway"/>
                  <a:cs typeface="Solway"/>
                  <a:sym typeface="Solway"/>
                </a:rPr>
                <a:t>Explore freezing and melting</a:t>
              </a:r>
            </a:p>
            <a:p>
              <a:pPr marL="702358" lvl="1" indent="-351179" algn="l">
                <a:lnSpc>
                  <a:spcPts val="3903"/>
                </a:lnSpc>
                <a:buFont typeface="Arial"/>
                <a:buChar char="•"/>
              </a:pPr>
              <a:r>
                <a:rPr lang="en-US" sz="3253">
                  <a:solidFill>
                    <a:srgbClr val="000000"/>
                  </a:solidFill>
                  <a:latin typeface="Solway"/>
                  <a:ea typeface="Solway"/>
                  <a:cs typeface="Solway"/>
                  <a:sym typeface="Solway"/>
                </a:rPr>
                <a:t>Discuss seasonal changes and shorter days</a:t>
              </a:r>
            </a:p>
            <a:p>
              <a:pPr marL="702358" lvl="1" indent="-351179" algn="l">
                <a:lnSpc>
                  <a:spcPts val="3903"/>
                </a:lnSpc>
                <a:buFont typeface="Arial"/>
                <a:buChar char="•"/>
              </a:pPr>
              <a:r>
                <a:rPr lang="en-US" sz="3253">
                  <a:solidFill>
                    <a:srgbClr val="000000"/>
                  </a:solidFill>
                  <a:latin typeface="Solway"/>
                  <a:ea typeface="Solway"/>
                  <a:cs typeface="Solway"/>
                  <a:sym typeface="Solway"/>
                </a:rPr>
                <a:t>Introduce winter solstice as a natural event</a:t>
              </a:r>
            </a:p>
            <a:p>
              <a:pPr algn="l">
                <a:lnSpc>
                  <a:spcPts val="3903"/>
                </a:lnSpc>
              </a:pPr>
              <a:endParaRPr lang="en-US" sz="3253">
                <a:solidFill>
                  <a:srgbClr val="000000"/>
                </a:solidFill>
                <a:latin typeface="Solway"/>
                <a:ea typeface="Solway"/>
                <a:cs typeface="Solway"/>
                <a:sym typeface="Solway"/>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January – Snow &amp; Ice</a:t>
              </a:r>
            </a:p>
          </p:txBody>
        </p:sp>
      </p:grpSp>
      <p:grpSp>
        <p:nvGrpSpPr>
          <p:cNvPr id="5" name="Group 5"/>
          <p:cNvGrpSpPr/>
          <p:nvPr/>
        </p:nvGrpSpPr>
        <p:grpSpPr>
          <a:xfrm>
            <a:off x="2971800" y="2400300"/>
            <a:ext cx="12344400" cy="7103628"/>
            <a:chOff x="0" y="0"/>
            <a:chExt cx="11704320" cy="6735292"/>
          </a:xfrm>
        </p:grpSpPr>
        <p:sp>
          <p:nvSpPr>
            <p:cNvPr id="6" name="Freeform 6"/>
            <p:cNvSpPr/>
            <p:nvPr/>
          </p:nvSpPr>
          <p:spPr>
            <a:xfrm>
              <a:off x="0" y="0"/>
              <a:ext cx="11704320" cy="6735292"/>
            </a:xfrm>
            <a:custGeom>
              <a:avLst/>
              <a:gdLst/>
              <a:ahLst/>
              <a:cxnLst/>
              <a:rect l="l" t="t" r="r" b="b"/>
              <a:pathLst>
                <a:path w="11704320" h="6735292">
                  <a:moveTo>
                    <a:pt x="0" y="0"/>
                  </a:moveTo>
                  <a:lnTo>
                    <a:pt x="11704320" y="0"/>
                  </a:lnTo>
                  <a:lnTo>
                    <a:pt x="11704320" y="6735292"/>
                  </a:lnTo>
                  <a:lnTo>
                    <a:pt x="0" y="6735292"/>
                  </a:lnTo>
                  <a:close/>
                </a:path>
              </a:pathLst>
            </a:custGeom>
            <a:solidFill>
              <a:srgbClr val="000000">
                <a:alpha val="0"/>
              </a:srgbClr>
            </a:solidFill>
          </p:spPr>
        </p:sp>
        <p:sp>
          <p:nvSpPr>
            <p:cNvPr id="7" name="TextBox 7"/>
            <p:cNvSpPr txBox="1"/>
            <p:nvPr/>
          </p:nvSpPr>
          <p:spPr>
            <a:xfrm>
              <a:off x="0" y="-9525"/>
              <a:ext cx="11704320" cy="6744817"/>
            </a:xfrm>
            <a:prstGeom prst="rect">
              <a:avLst/>
            </a:prstGeom>
          </p:spPr>
          <p:txBody>
            <a:bodyPr lIns="0" tIns="0" rIns="0" bIns="0" rtlCol="0" anchor="t"/>
            <a:lstStyle/>
            <a:p>
              <a:pPr algn="l">
                <a:lnSpc>
                  <a:spcPts val="3903"/>
                </a:lnSpc>
              </a:pPr>
              <a:r>
                <a:rPr lang="en-US" sz="3253">
                  <a:solidFill>
                    <a:srgbClr val="000000"/>
                  </a:solidFill>
                  <a:latin typeface="Solway"/>
                  <a:ea typeface="Solway"/>
                  <a:cs typeface="Solway"/>
                  <a:sym typeface="Solway"/>
                </a:rPr>
                <a:t>Theme: Exploring the properties of snow, ice, and cold habitats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Activity: Arctic Animal Small World</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Ice cubes, plastic Arctic animals, sensory bin</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702358" lvl="1" indent="-351179" algn="l">
                <a:lnSpc>
                  <a:spcPts val="3903"/>
                </a:lnSpc>
                <a:buFont typeface="Arial"/>
                <a:buChar char="•"/>
              </a:pPr>
              <a:r>
                <a:rPr lang="en-US" sz="3253">
                  <a:solidFill>
                    <a:srgbClr val="000000"/>
                  </a:solidFill>
                  <a:latin typeface="Solway"/>
                  <a:ea typeface="Solway"/>
                  <a:cs typeface="Solway"/>
                  <a:sym typeface="Solway"/>
                </a:rPr>
                <a:t>Identify Arctic animals and their adaptations</a:t>
              </a:r>
            </a:p>
            <a:p>
              <a:pPr marL="702358" lvl="1" indent="-351179" algn="l">
                <a:lnSpc>
                  <a:spcPts val="3903"/>
                </a:lnSpc>
                <a:buFont typeface="Arial"/>
                <a:buChar char="•"/>
              </a:pPr>
              <a:r>
                <a:rPr lang="en-US" sz="3253">
                  <a:solidFill>
                    <a:srgbClr val="000000"/>
                  </a:solidFill>
                  <a:latin typeface="Solway"/>
                  <a:ea typeface="Solway"/>
                  <a:cs typeface="Solway"/>
                  <a:sym typeface="Solway"/>
                </a:rPr>
                <a:t>Observe melting, texture, and temperature</a:t>
              </a:r>
            </a:p>
            <a:p>
              <a:pPr marL="702358" lvl="1" indent="-351179" algn="l">
                <a:lnSpc>
                  <a:spcPts val="3903"/>
                </a:lnSpc>
                <a:buFont typeface="Arial"/>
                <a:buChar char="•"/>
              </a:pPr>
              <a:r>
                <a:rPr lang="en-US" sz="3253">
                  <a:solidFill>
                    <a:srgbClr val="000000"/>
                  </a:solidFill>
                  <a:latin typeface="Solway"/>
                  <a:ea typeface="Solway"/>
                  <a:cs typeface="Solway"/>
                  <a:sym typeface="Solway"/>
                </a:rPr>
                <a:t>Encourage imaginative play and storytelling</a:t>
              </a:r>
            </a:p>
            <a:p>
              <a:pPr algn="l">
                <a:lnSpc>
                  <a:spcPts val="3903"/>
                </a:lnSpc>
              </a:pPr>
              <a:endParaRPr lang="en-US" sz="3253">
                <a:solidFill>
                  <a:srgbClr val="000000"/>
                </a:solidFill>
                <a:latin typeface="Solway"/>
                <a:ea typeface="Solway"/>
                <a:cs typeface="Solway"/>
                <a:sym typeface="Solway"/>
              </a:endParaRPr>
            </a:p>
            <a:p>
              <a:pPr algn="l">
                <a:lnSpc>
                  <a:spcPts val="3903"/>
                </a:lnSpc>
              </a:pPr>
              <a:endParaRPr lang="en-US" sz="3253">
                <a:solidFill>
                  <a:srgbClr val="000000"/>
                </a:solidFill>
                <a:latin typeface="Solway"/>
                <a:ea typeface="Solway"/>
                <a:cs typeface="Solway"/>
                <a:sym typeface="Solway"/>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Key Concepts &amp; Objectives</a:t>
              </a:r>
            </a:p>
          </p:txBody>
        </p:sp>
      </p:grpSp>
      <p:grpSp>
        <p:nvGrpSpPr>
          <p:cNvPr id="5" name="Group 5"/>
          <p:cNvGrpSpPr/>
          <p:nvPr/>
        </p:nvGrpSpPr>
        <p:grpSpPr>
          <a:xfrm>
            <a:off x="2971800" y="2400300"/>
            <a:ext cx="12344400" cy="6985755"/>
            <a:chOff x="0" y="0"/>
            <a:chExt cx="11704320" cy="6623531"/>
          </a:xfrm>
        </p:grpSpPr>
        <p:sp>
          <p:nvSpPr>
            <p:cNvPr id="6" name="Freeform 6"/>
            <p:cNvSpPr/>
            <p:nvPr/>
          </p:nvSpPr>
          <p:spPr>
            <a:xfrm>
              <a:off x="0" y="0"/>
              <a:ext cx="11704320" cy="6623531"/>
            </a:xfrm>
            <a:custGeom>
              <a:avLst/>
              <a:gdLst/>
              <a:ahLst/>
              <a:cxnLst/>
              <a:rect l="l" t="t" r="r" b="b"/>
              <a:pathLst>
                <a:path w="11704320" h="6623531">
                  <a:moveTo>
                    <a:pt x="0" y="0"/>
                  </a:moveTo>
                  <a:lnTo>
                    <a:pt x="11704320" y="0"/>
                  </a:lnTo>
                  <a:lnTo>
                    <a:pt x="11704320" y="6623531"/>
                  </a:lnTo>
                  <a:lnTo>
                    <a:pt x="0" y="6623531"/>
                  </a:lnTo>
                  <a:close/>
                </a:path>
              </a:pathLst>
            </a:custGeom>
            <a:solidFill>
              <a:srgbClr val="000000">
                <a:alpha val="0"/>
              </a:srgbClr>
            </a:solidFill>
          </p:spPr>
        </p:sp>
        <p:sp>
          <p:nvSpPr>
            <p:cNvPr id="7" name="TextBox 7"/>
            <p:cNvSpPr txBox="1"/>
            <p:nvPr/>
          </p:nvSpPr>
          <p:spPr>
            <a:xfrm>
              <a:off x="0" y="-9525"/>
              <a:ext cx="11704320" cy="6633056"/>
            </a:xfrm>
            <a:prstGeom prst="rect">
              <a:avLst/>
            </a:prstGeom>
          </p:spPr>
          <p:txBody>
            <a:bodyPr lIns="0" tIns="0" rIns="0" bIns="0" rtlCol="0" anchor="t"/>
            <a:lstStyle/>
            <a:p>
              <a:pPr marL="527243" lvl="1" indent="-263621" algn="l">
                <a:lnSpc>
                  <a:spcPts val="4916"/>
                </a:lnSpc>
                <a:buFont typeface="Arial"/>
                <a:buChar char="•"/>
              </a:pPr>
              <a:r>
                <a:rPr lang="en-US" sz="4096">
                  <a:solidFill>
                    <a:srgbClr val="000000"/>
                  </a:solidFill>
                  <a:latin typeface="Solway"/>
                  <a:ea typeface="Solway"/>
                  <a:cs typeface="Solway"/>
                  <a:sym typeface="Solway"/>
                </a:rPr>
                <a:t>- Recognize and name characteristics of the autumn season</a:t>
              </a:r>
            </a:p>
            <a:p>
              <a:pPr marL="527243" lvl="1" indent="-263621" algn="l">
                <a:lnSpc>
                  <a:spcPts val="4916"/>
                </a:lnSpc>
                <a:buFont typeface="Arial"/>
                <a:buChar char="•"/>
              </a:pPr>
              <a:r>
                <a:rPr lang="en-US" sz="4096">
                  <a:solidFill>
                    <a:srgbClr val="000000"/>
                  </a:solidFill>
                  <a:latin typeface="Solway"/>
                  <a:ea typeface="Solway"/>
                  <a:cs typeface="Solway"/>
                  <a:sym typeface="Solway"/>
                </a:rPr>
                <a:t>- Understand the basic reasons for leaf color change and fall</a:t>
              </a:r>
            </a:p>
            <a:p>
              <a:pPr marL="527243" lvl="1" indent="-263621" algn="l">
                <a:lnSpc>
                  <a:spcPts val="4916"/>
                </a:lnSpc>
                <a:buFont typeface="Arial"/>
                <a:buChar char="•"/>
              </a:pPr>
              <a:r>
                <a:rPr lang="en-US" sz="4096">
                  <a:solidFill>
                    <a:srgbClr val="000000"/>
                  </a:solidFill>
                  <a:latin typeface="Solway"/>
                  <a:ea typeface="Solway"/>
                  <a:cs typeface="Solway"/>
                  <a:sym typeface="Solway"/>
                </a:rPr>
                <a:t>- Identify parts of a tree and types of leaves</a:t>
              </a:r>
            </a:p>
            <a:p>
              <a:pPr marL="527243" lvl="1" indent="-263621" algn="l">
                <a:lnSpc>
                  <a:spcPts val="4916"/>
                </a:lnSpc>
                <a:buFont typeface="Arial"/>
                <a:buChar char="•"/>
              </a:pPr>
              <a:r>
                <a:rPr lang="en-US" sz="4096">
                  <a:solidFill>
                    <a:srgbClr val="000000"/>
                  </a:solidFill>
                  <a:latin typeface="Solway"/>
                  <a:ea typeface="Solway"/>
                  <a:cs typeface="Solway"/>
                  <a:sym typeface="Solway"/>
                </a:rPr>
                <a:t>- Explore the life cycle of fall plants (e.g., pumpkin)</a:t>
              </a:r>
            </a:p>
            <a:p>
              <a:pPr marL="527243" lvl="1" indent="-263621" algn="l">
                <a:lnSpc>
                  <a:spcPts val="4916"/>
                </a:lnSpc>
                <a:buFont typeface="Arial"/>
                <a:buChar char="•"/>
              </a:pPr>
              <a:r>
                <a:rPr lang="en-US" sz="4096">
                  <a:solidFill>
                    <a:srgbClr val="000000"/>
                  </a:solidFill>
                  <a:latin typeface="Solway"/>
                  <a:ea typeface="Solway"/>
                  <a:cs typeface="Solway"/>
                  <a:sym typeface="Solway"/>
                </a:rPr>
                <a:t>- Learn how animals prepare for colder months</a:t>
              </a:r>
            </a:p>
            <a:p>
              <a:pPr marL="527243" lvl="1" indent="-263621" algn="l">
                <a:lnSpc>
                  <a:spcPts val="4916"/>
                </a:lnSpc>
                <a:buFont typeface="Arial"/>
                <a:buChar char="•"/>
              </a:pPr>
              <a:r>
                <a:rPr lang="en-US" sz="4096">
                  <a:solidFill>
                    <a:srgbClr val="000000"/>
                  </a:solidFill>
                  <a:latin typeface="Solway"/>
                  <a:ea typeface="Solway"/>
                  <a:cs typeface="Solway"/>
                  <a:sym typeface="Solway"/>
                </a:rPr>
                <a:t>- Develop daily weather awareness through observation</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February – Love for Earth</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algn="l">
                <a:lnSpc>
                  <a:spcPts val="3903"/>
                </a:lnSpc>
              </a:pPr>
              <a:r>
                <a:rPr lang="en-US" sz="3253">
                  <a:solidFill>
                    <a:srgbClr val="000000"/>
                  </a:solidFill>
                  <a:latin typeface="Solway"/>
                  <a:ea typeface="Solway"/>
                  <a:cs typeface="Solway"/>
                  <a:sym typeface="Solway"/>
                </a:rPr>
                <a:t>Theme: Caring for the planet and making sustainable choices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Activity: Recycling Sorting Game</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Bins labeled paper/plastic/metal/compost, clean recyclables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702358" lvl="1" indent="-351179" algn="l">
                <a:lnSpc>
                  <a:spcPts val="3903"/>
                </a:lnSpc>
                <a:buFont typeface="Arial"/>
                <a:buChar char="•"/>
              </a:pPr>
              <a:r>
                <a:rPr lang="en-US" sz="3253">
                  <a:solidFill>
                    <a:srgbClr val="000000"/>
                  </a:solidFill>
                  <a:latin typeface="Solway"/>
                  <a:ea typeface="Solway"/>
                  <a:cs typeface="Solway"/>
                  <a:sym typeface="Solway"/>
                </a:rPr>
                <a:t>Sort materials by type</a:t>
              </a:r>
            </a:p>
            <a:p>
              <a:pPr marL="702358" lvl="1" indent="-351179" algn="l">
                <a:lnSpc>
                  <a:spcPts val="3903"/>
                </a:lnSpc>
                <a:buFont typeface="Arial"/>
                <a:buChar char="•"/>
              </a:pPr>
              <a:r>
                <a:rPr lang="en-US" sz="3253">
                  <a:solidFill>
                    <a:srgbClr val="000000"/>
                  </a:solidFill>
                  <a:latin typeface="Solway"/>
                  <a:ea typeface="Solway"/>
                  <a:cs typeface="Solway"/>
                  <a:sym typeface="Solway"/>
                </a:rPr>
                <a:t>Learn about reusing and recycling</a:t>
              </a:r>
            </a:p>
            <a:p>
              <a:pPr marL="702358" lvl="1" indent="-351179" algn="l">
                <a:lnSpc>
                  <a:spcPts val="3903"/>
                </a:lnSpc>
                <a:buFont typeface="Arial"/>
                <a:buChar char="•"/>
              </a:pPr>
              <a:r>
                <a:rPr lang="en-US" sz="3253">
                  <a:solidFill>
                    <a:srgbClr val="000000"/>
                  </a:solidFill>
                  <a:latin typeface="Solway"/>
                  <a:ea typeface="Solway"/>
                  <a:cs typeface="Solway"/>
                  <a:sym typeface="Solway"/>
                </a:rPr>
                <a:t>Foster respect and responsibility for the Earth</a:t>
              </a:r>
            </a:p>
            <a:p>
              <a:pPr algn="l">
                <a:lnSpc>
                  <a:spcPts val="3903"/>
                </a:lnSpc>
              </a:pPr>
              <a:endParaRPr lang="en-US" sz="3253">
                <a:solidFill>
                  <a:srgbClr val="000000"/>
                </a:solidFill>
                <a:latin typeface="Solway"/>
                <a:ea typeface="Solway"/>
                <a:cs typeface="Solway"/>
                <a:sym typeface="Solway"/>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March – Seeds &amp; Sprouts</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algn="l">
                <a:lnSpc>
                  <a:spcPts val="3903"/>
                </a:lnSpc>
              </a:pPr>
              <a:r>
                <a:rPr lang="en-US" sz="3253">
                  <a:solidFill>
                    <a:srgbClr val="000000"/>
                  </a:solidFill>
                  <a:latin typeface="Solway"/>
                  <a:ea typeface="Solway"/>
                  <a:cs typeface="Solway"/>
                  <a:sym typeface="Solway"/>
                </a:rPr>
                <a:t>Theme: Life cycles of plants and spring growth</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Activity: Grow Grass Heads in Cups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Cups, potting soil, grass seeds, markers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702358" lvl="1" indent="-351179" algn="l">
                <a:lnSpc>
                  <a:spcPts val="3903"/>
                </a:lnSpc>
                <a:buFont typeface="Arial"/>
                <a:buChar char="•"/>
              </a:pPr>
              <a:r>
                <a:rPr lang="en-US" sz="3253">
                  <a:solidFill>
                    <a:srgbClr val="000000"/>
                  </a:solidFill>
                  <a:latin typeface="Solway"/>
                  <a:ea typeface="Solway"/>
                  <a:cs typeface="Solway"/>
                  <a:sym typeface="Solway"/>
                </a:rPr>
                <a:t>Observe plant growth over time</a:t>
              </a:r>
            </a:p>
            <a:p>
              <a:pPr marL="702358" lvl="1" indent="-351179" algn="l">
                <a:lnSpc>
                  <a:spcPts val="3903"/>
                </a:lnSpc>
                <a:buFont typeface="Arial"/>
                <a:buChar char="•"/>
              </a:pPr>
              <a:r>
                <a:rPr lang="en-US" sz="3253">
                  <a:solidFill>
                    <a:srgbClr val="000000"/>
                  </a:solidFill>
                  <a:latin typeface="Solway"/>
                  <a:ea typeface="Solway"/>
                  <a:cs typeface="Solway"/>
                  <a:sym typeface="Solway"/>
                </a:rPr>
                <a:t>Introduce parts of a seed and plant</a:t>
              </a:r>
            </a:p>
            <a:p>
              <a:pPr marL="702358" lvl="1" indent="-351179" algn="l">
                <a:lnSpc>
                  <a:spcPts val="3903"/>
                </a:lnSpc>
                <a:buFont typeface="Arial"/>
                <a:buChar char="•"/>
              </a:pPr>
              <a:r>
                <a:rPr lang="en-US" sz="3253">
                  <a:solidFill>
                    <a:srgbClr val="000000"/>
                  </a:solidFill>
                  <a:latin typeface="Solway"/>
                  <a:ea typeface="Solway"/>
                  <a:cs typeface="Solway"/>
                  <a:sym typeface="Solway"/>
                </a:rPr>
                <a:t>Encourage daily care and observation</a:t>
              </a:r>
            </a:p>
            <a:p>
              <a:pPr algn="l">
                <a:lnSpc>
                  <a:spcPts val="3903"/>
                </a:lnSpc>
              </a:pPr>
              <a:endParaRPr lang="en-US" sz="3253">
                <a:solidFill>
                  <a:srgbClr val="000000"/>
                </a:solidFill>
                <a:latin typeface="Solway"/>
                <a:ea typeface="Solway"/>
                <a:cs typeface="Solway"/>
                <a:sym typeface="Solway"/>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April – Bugs &amp; Butterflies</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algn="l">
                <a:lnSpc>
                  <a:spcPts val="3903"/>
                </a:lnSpc>
              </a:pPr>
              <a:r>
                <a:rPr lang="en-US" sz="3253">
                  <a:solidFill>
                    <a:srgbClr val="000000"/>
                  </a:solidFill>
                  <a:latin typeface="Solway"/>
                  <a:ea typeface="Solway"/>
                  <a:cs typeface="Solway"/>
                  <a:sym typeface="Solway"/>
                </a:rPr>
                <a:t>Theme: Insect life cycles and metamorphosis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Activity: Live Caterpillar Observation</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Caterpillar kit, magnifying glasses, observation journals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702358" lvl="1" indent="-351179" algn="l">
                <a:lnSpc>
                  <a:spcPts val="3903"/>
                </a:lnSpc>
                <a:buFont typeface="Arial"/>
                <a:buChar char="•"/>
              </a:pPr>
              <a:r>
                <a:rPr lang="en-US" sz="3253">
                  <a:solidFill>
                    <a:srgbClr val="000000"/>
                  </a:solidFill>
                  <a:latin typeface="Solway"/>
                  <a:ea typeface="Solway"/>
                  <a:cs typeface="Solway"/>
                  <a:sym typeface="Solway"/>
                </a:rPr>
                <a:t>Observe metamorphosis firsthand</a:t>
              </a:r>
            </a:p>
            <a:p>
              <a:pPr marL="702358" lvl="1" indent="-351179" algn="l">
                <a:lnSpc>
                  <a:spcPts val="3903"/>
                </a:lnSpc>
                <a:buFont typeface="Arial"/>
                <a:buChar char="•"/>
              </a:pPr>
              <a:r>
                <a:rPr lang="en-US" sz="3253">
                  <a:solidFill>
                    <a:srgbClr val="000000"/>
                  </a:solidFill>
                  <a:latin typeface="Solway"/>
                  <a:ea typeface="Solway"/>
                  <a:cs typeface="Solway"/>
                  <a:sym typeface="Solway"/>
                </a:rPr>
                <a:t>Identify basic insect parts (head, thorax, abdomen)</a:t>
              </a:r>
            </a:p>
            <a:p>
              <a:pPr marL="702358" lvl="1" indent="-351179" algn="l">
                <a:lnSpc>
                  <a:spcPts val="3903"/>
                </a:lnSpc>
                <a:buFont typeface="Arial"/>
                <a:buChar char="•"/>
              </a:pPr>
              <a:r>
                <a:rPr lang="en-US" sz="3253">
                  <a:solidFill>
                    <a:srgbClr val="000000"/>
                  </a:solidFill>
                  <a:latin typeface="Solway"/>
                  <a:ea typeface="Solway"/>
                  <a:cs typeface="Solway"/>
                  <a:sym typeface="Solway"/>
                </a:rPr>
                <a:t>Foster patience and respect for living things</a:t>
              </a:r>
            </a:p>
            <a:p>
              <a:pPr algn="l">
                <a:lnSpc>
                  <a:spcPts val="3903"/>
                </a:lnSpc>
              </a:pPr>
              <a:endParaRPr lang="en-US" sz="3253">
                <a:solidFill>
                  <a:srgbClr val="000000"/>
                </a:solidFill>
                <a:latin typeface="Solway"/>
                <a:ea typeface="Solway"/>
                <a:cs typeface="Solway"/>
                <a:sym typeface="Solway"/>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May – Flowers &amp; Pollinators</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algn="l">
                <a:lnSpc>
                  <a:spcPts val="3903"/>
                </a:lnSpc>
              </a:pPr>
              <a:r>
                <a:rPr lang="en-US" sz="3253">
                  <a:solidFill>
                    <a:srgbClr val="000000"/>
                  </a:solidFill>
                  <a:latin typeface="Solway"/>
                  <a:ea typeface="Solway"/>
                  <a:cs typeface="Solway"/>
                  <a:sym typeface="Solway"/>
                </a:rPr>
                <a:t>Theme: Importance of pollinators in nature</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Activity: Bee Pollen Transfer Activity</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Cotton ball bees, paper flowers, colored powder or chalk</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702358" lvl="1" indent="-351179" algn="l">
                <a:lnSpc>
                  <a:spcPts val="3903"/>
                </a:lnSpc>
                <a:buFont typeface="Arial"/>
                <a:buChar char="•"/>
              </a:pPr>
              <a:r>
                <a:rPr lang="en-US" sz="3253">
                  <a:solidFill>
                    <a:srgbClr val="000000"/>
                  </a:solidFill>
                  <a:latin typeface="Solway"/>
                  <a:ea typeface="Solway"/>
                  <a:cs typeface="Solway"/>
                  <a:sym typeface="Solway"/>
                </a:rPr>
                <a:t>Understand the role of bees in pollination</a:t>
              </a:r>
            </a:p>
            <a:p>
              <a:pPr marL="702358" lvl="1" indent="-351179" algn="l">
                <a:lnSpc>
                  <a:spcPts val="3903"/>
                </a:lnSpc>
                <a:buFont typeface="Arial"/>
                <a:buChar char="•"/>
              </a:pPr>
              <a:r>
                <a:rPr lang="en-US" sz="3253">
                  <a:solidFill>
                    <a:srgbClr val="000000"/>
                  </a:solidFill>
                  <a:latin typeface="Solway"/>
                  <a:ea typeface="Solway"/>
                  <a:cs typeface="Solway"/>
                  <a:sym typeface="Solway"/>
                </a:rPr>
                <a:t>Explore flower anatomy (petals, pollen, nectar)</a:t>
              </a:r>
            </a:p>
            <a:p>
              <a:pPr marL="702358" lvl="1" indent="-351179" algn="l">
                <a:lnSpc>
                  <a:spcPts val="3903"/>
                </a:lnSpc>
                <a:buFont typeface="Arial"/>
                <a:buChar char="•"/>
              </a:pPr>
              <a:r>
                <a:rPr lang="en-US" sz="3253">
                  <a:solidFill>
                    <a:srgbClr val="000000"/>
                  </a:solidFill>
                  <a:latin typeface="Solway"/>
                  <a:ea typeface="Solway"/>
                  <a:cs typeface="Solway"/>
                  <a:sym typeface="Solway"/>
                </a:rPr>
                <a:t>Engage in imaginative role play</a:t>
              </a:r>
            </a:p>
            <a:p>
              <a:pPr algn="l">
                <a:lnSpc>
                  <a:spcPts val="3903"/>
                </a:lnSpc>
              </a:pPr>
              <a:endParaRPr lang="en-US" sz="3253">
                <a:solidFill>
                  <a:srgbClr val="000000"/>
                </a:solidFill>
                <a:latin typeface="Solway"/>
                <a:ea typeface="Solway"/>
                <a:cs typeface="Solway"/>
                <a:sym typeface="Solway"/>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June – Ocean &amp; Sand</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algn="l">
                <a:lnSpc>
                  <a:spcPts val="3903"/>
                </a:lnSpc>
              </a:pPr>
              <a:r>
                <a:rPr lang="en-US" sz="3253">
                  <a:solidFill>
                    <a:srgbClr val="000000"/>
                  </a:solidFill>
                  <a:latin typeface="Solway"/>
                  <a:ea typeface="Solway"/>
                  <a:cs typeface="Solway"/>
                  <a:sym typeface="Solway"/>
                </a:rPr>
                <a:t>Theme: Discovering marine life and coastal environments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Activity: Shell Sound Matching</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Paired shells with hidden materials (rice, beads, sand)</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702358" lvl="1" indent="-351179" algn="l">
                <a:lnSpc>
                  <a:spcPts val="3903"/>
                </a:lnSpc>
                <a:buFont typeface="Arial"/>
                <a:buChar char="•"/>
              </a:pPr>
              <a:r>
                <a:rPr lang="en-US" sz="3253">
                  <a:solidFill>
                    <a:srgbClr val="000000"/>
                  </a:solidFill>
                  <a:latin typeface="Solway"/>
                  <a:ea typeface="Solway"/>
                  <a:cs typeface="Solway"/>
                  <a:sym typeface="Solway"/>
                </a:rPr>
                <a:t>Practice auditory discrimination</a:t>
              </a:r>
            </a:p>
            <a:p>
              <a:pPr marL="702358" lvl="1" indent="-351179" algn="l">
                <a:lnSpc>
                  <a:spcPts val="3903"/>
                </a:lnSpc>
                <a:buFont typeface="Arial"/>
                <a:buChar char="•"/>
              </a:pPr>
              <a:r>
                <a:rPr lang="en-US" sz="3253">
                  <a:solidFill>
                    <a:srgbClr val="000000"/>
                  </a:solidFill>
                  <a:latin typeface="Solway"/>
                  <a:ea typeface="Solway"/>
                  <a:cs typeface="Solway"/>
                  <a:sym typeface="Solway"/>
                </a:rPr>
                <a:t>Learn about sea life and shells</a:t>
              </a:r>
            </a:p>
            <a:p>
              <a:pPr marL="702358" lvl="1" indent="-351179" algn="l">
                <a:lnSpc>
                  <a:spcPts val="3903"/>
                </a:lnSpc>
                <a:buFont typeface="Arial"/>
                <a:buChar char="•"/>
              </a:pPr>
              <a:r>
                <a:rPr lang="en-US" sz="3253">
                  <a:solidFill>
                    <a:srgbClr val="000000"/>
                  </a:solidFill>
                  <a:latin typeface="Solway"/>
                  <a:ea typeface="Solway"/>
                  <a:cs typeface="Solway"/>
                  <a:sym typeface="Solway"/>
                </a:rPr>
                <a:t>Encourage exploration of ocean textures</a:t>
              </a:r>
            </a:p>
            <a:p>
              <a:pPr algn="l">
                <a:lnSpc>
                  <a:spcPts val="3903"/>
                </a:lnSpc>
              </a:pPr>
              <a:endParaRPr lang="en-US" sz="3253">
                <a:solidFill>
                  <a:srgbClr val="000000"/>
                </a:solidFill>
                <a:latin typeface="Solway"/>
                <a:ea typeface="Solway"/>
                <a:cs typeface="Solway"/>
                <a:sym typeface="Solway"/>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July – Sun &amp; Shadows</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9525"/>
              <a:ext cx="11704320" cy="6446450"/>
            </a:xfrm>
            <a:prstGeom prst="rect">
              <a:avLst/>
            </a:prstGeom>
          </p:spPr>
          <p:txBody>
            <a:bodyPr lIns="0" tIns="0" rIns="0" bIns="0" rtlCol="0" anchor="t"/>
            <a:lstStyle/>
            <a:p>
              <a:pPr algn="l">
                <a:lnSpc>
                  <a:spcPts val="3903"/>
                </a:lnSpc>
              </a:pPr>
              <a:r>
                <a:rPr lang="en-US" sz="3253">
                  <a:solidFill>
                    <a:srgbClr val="000000"/>
                  </a:solidFill>
                  <a:latin typeface="Solway"/>
                  <a:ea typeface="Solway"/>
                  <a:cs typeface="Solway"/>
                  <a:sym typeface="Solway"/>
                </a:rPr>
                <a:t>Theme: Light, heat, and daily rhythms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Activity: Shadow Play &amp; Gemstone Washing Station (revisit)</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Materials: Flashlights, figurines, sunlight, reflective gems</a:t>
              </a:r>
            </a:p>
            <a:p>
              <a:pPr algn="l">
                <a:lnSpc>
                  <a:spcPts val="3903"/>
                </a:lnSpc>
              </a:pPr>
              <a:endParaRPr lang="en-US" sz="3253">
                <a:solidFill>
                  <a:srgbClr val="000000"/>
                </a:solidFill>
                <a:latin typeface="Solway"/>
                <a:ea typeface="Solway"/>
                <a:cs typeface="Solway"/>
                <a:sym typeface="Solway"/>
              </a:endParaRPr>
            </a:p>
            <a:p>
              <a:pPr algn="l">
                <a:lnSpc>
                  <a:spcPts val="3903"/>
                </a:lnSpc>
              </a:pPr>
              <a:r>
                <a:rPr lang="en-US" sz="3253">
                  <a:solidFill>
                    <a:srgbClr val="000000"/>
                  </a:solidFill>
                  <a:latin typeface="Solway"/>
                  <a:ea typeface="Solway"/>
                  <a:cs typeface="Solway"/>
                  <a:sym typeface="Solway"/>
                </a:rPr>
                <a:t>Learning Goals:</a:t>
              </a:r>
            </a:p>
            <a:p>
              <a:pPr algn="l">
                <a:lnSpc>
                  <a:spcPts val="3903"/>
                </a:lnSpc>
              </a:pPr>
              <a:endParaRPr lang="en-US" sz="3253">
                <a:solidFill>
                  <a:srgbClr val="000000"/>
                </a:solidFill>
                <a:latin typeface="Solway"/>
                <a:ea typeface="Solway"/>
                <a:cs typeface="Solway"/>
                <a:sym typeface="Solway"/>
              </a:endParaRPr>
            </a:p>
            <a:p>
              <a:pPr marL="702358" lvl="1" indent="-351179" algn="l">
                <a:lnSpc>
                  <a:spcPts val="3903"/>
                </a:lnSpc>
                <a:buFont typeface="Arial"/>
                <a:buChar char="•"/>
              </a:pPr>
              <a:r>
                <a:rPr lang="en-US" sz="3253">
                  <a:solidFill>
                    <a:srgbClr val="000000"/>
                  </a:solidFill>
                  <a:latin typeface="Solway"/>
                  <a:ea typeface="Solway"/>
                  <a:cs typeface="Solway"/>
                  <a:sym typeface="Solway"/>
                </a:rPr>
                <a:t>Observe how light creates shadows</a:t>
              </a:r>
            </a:p>
            <a:p>
              <a:pPr marL="702358" lvl="1" indent="-351179" algn="l">
                <a:lnSpc>
                  <a:spcPts val="3903"/>
                </a:lnSpc>
                <a:buFont typeface="Arial"/>
                <a:buChar char="•"/>
              </a:pPr>
              <a:r>
                <a:rPr lang="en-US" sz="3253">
                  <a:solidFill>
                    <a:srgbClr val="000000"/>
                  </a:solidFill>
                  <a:latin typeface="Solway"/>
                  <a:ea typeface="Solway"/>
                  <a:cs typeface="Solway"/>
                  <a:sym typeface="Solway"/>
                </a:rPr>
                <a:t>Explore the sun’s role in light and growth</a:t>
              </a:r>
            </a:p>
            <a:p>
              <a:pPr marL="702358" lvl="1" indent="-351179" algn="l">
                <a:lnSpc>
                  <a:spcPts val="3903"/>
                </a:lnSpc>
                <a:buFont typeface="Arial"/>
                <a:buChar char="•"/>
              </a:pPr>
              <a:r>
                <a:rPr lang="en-US" sz="3253">
                  <a:solidFill>
                    <a:srgbClr val="000000"/>
                  </a:solidFill>
                  <a:latin typeface="Solway"/>
                  <a:ea typeface="Solway"/>
                  <a:cs typeface="Solway"/>
                  <a:sym typeface="Solway"/>
                </a:rPr>
                <a:t>Repeat and extend gemstone washing with outdoor play</a:t>
              </a:r>
            </a:p>
            <a:p>
              <a:pPr algn="l">
                <a:lnSpc>
                  <a:spcPts val="3903"/>
                </a:lnSpc>
              </a:pPr>
              <a:endParaRPr lang="en-US" sz="3253">
                <a:solidFill>
                  <a:srgbClr val="000000"/>
                </a:solidFill>
                <a:latin typeface="Solway"/>
                <a:ea typeface="Solway"/>
                <a:cs typeface="Solway"/>
                <a:sym typeface="Solway"/>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927645-E41F-6595-3320-E28348F524BC}"/>
              </a:ext>
            </a:extLst>
          </p:cNvPr>
          <p:cNvSpPr txBox="1"/>
          <p:nvPr/>
        </p:nvSpPr>
        <p:spPr>
          <a:xfrm>
            <a:off x="4515970" y="4035504"/>
            <a:ext cx="9256060" cy="2215991"/>
          </a:xfrm>
          <a:prstGeom prst="rect">
            <a:avLst/>
          </a:prstGeom>
          <a:noFill/>
        </p:spPr>
        <p:txBody>
          <a:bodyPr wrap="none" rtlCol="0">
            <a:spAutoFit/>
          </a:bodyPr>
          <a:lstStyle/>
          <a:p>
            <a:r>
              <a:rPr lang="en-US" sz="13800" dirty="0">
                <a:latin typeface="Baskerville" panose="02020502070401020303" pitchFamily="18" charset="0"/>
                <a:ea typeface="Baskerville" panose="02020502070401020303" pitchFamily="18" charset="0"/>
              </a:rPr>
              <a:t>Lesson Plans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7EB61372-88A5-3D98-A67C-90E5F82CDF78}"/>
              </a:ext>
            </a:extLst>
          </p:cNvPr>
          <p:cNvSpPr>
            <a:spLocks noChangeArrowheads="1"/>
          </p:cNvSpPr>
          <p:nvPr/>
        </p:nvSpPr>
        <p:spPr bwMode="auto">
          <a:xfrm>
            <a:off x="152400" y="10400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BCEE6852-31F9-B931-E7C1-C6E60341A229}"/>
              </a:ext>
            </a:extLst>
          </p:cNvPr>
          <p:cNvSpPr txBox="1"/>
          <p:nvPr/>
        </p:nvSpPr>
        <p:spPr>
          <a:xfrm>
            <a:off x="337131" y="378759"/>
            <a:ext cx="6354625" cy="4001095"/>
          </a:xfrm>
          <a:prstGeom prst="rect">
            <a:avLst/>
          </a:prstGeom>
          <a:noFill/>
        </p:spPr>
        <p:txBody>
          <a:bodyPr wrap="none" rtlCol="0">
            <a:spAutoFit/>
          </a:bodyPr>
          <a:lstStyle/>
          <a:p>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Lesson Plan: Watering Plants (Ages 3-5)</a:t>
            </a:r>
          </a:p>
          <a:p>
            <a:endParaRPr lang="en-US" sz="2800" b="1"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Lesson Title: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Watering Plants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Age: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3-5 years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Area: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Practical Life (Care of the Environment)</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Time: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15-20 minutes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Materials Needed:</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Child-sized watering can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Small pitcher (for filling)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1-2 small potted plants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Sponge or cloth (for spills)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Tray (to organize materials)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19" name="TextBox 18">
            <a:extLst>
              <a:ext uri="{FF2B5EF4-FFF2-40B4-BE49-F238E27FC236}">
                <a16:creationId xmlns:a16="http://schemas.microsoft.com/office/drawing/2014/main" id="{6671129B-9F2B-67DF-6640-53AF48C09743}"/>
              </a:ext>
            </a:extLst>
          </p:cNvPr>
          <p:cNvSpPr txBox="1"/>
          <p:nvPr/>
        </p:nvSpPr>
        <p:spPr>
          <a:xfrm>
            <a:off x="244765" y="4182417"/>
            <a:ext cx="9607448" cy="6124754"/>
          </a:xfrm>
          <a:prstGeom prst="rect">
            <a:avLst/>
          </a:prstGeom>
          <a:noFill/>
        </p:spPr>
        <p:txBody>
          <a:bodyPr wrap="square" rtlCol="0">
            <a:spAutoFit/>
          </a:bodyPr>
          <a:lstStyle/>
          <a:p>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Lesson Steps:</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Introduction (2 min):</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Sit with the child near the plant.</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Say: </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"Today, we will learn how to give water to plants. Plants need water to grow, just like we do!"</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Demonstration (5 min):</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Show how to fill the watering can from the pitcher (just enough for the plant).</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Hold the spout close to the soil and pour slowly in a circle.</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Say: </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"We pour gently so the roots can drink."</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Check if water drips from the pot’s bottom (sign to stop).</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Wipe spills with the sponge.</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Child’s Turn (5-10 min):</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Invite the child to try: </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"Now it’s your turn!"</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Observe quietly—only help if needed.</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Encourage: </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"You’re taking good care of our plant!"</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Conclusion (2 min):</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Say: </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"Now our plant has enough water. We can check again tomorrow."</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Have the child return the watering can to its spot.</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3200" dirty="0"/>
          </a:p>
        </p:txBody>
      </p:sp>
      <p:sp>
        <p:nvSpPr>
          <p:cNvPr id="20" name="TextBox 19">
            <a:extLst>
              <a:ext uri="{FF2B5EF4-FFF2-40B4-BE49-F238E27FC236}">
                <a16:creationId xmlns:a16="http://schemas.microsoft.com/office/drawing/2014/main" id="{FCB930A9-9707-7A27-542B-AEF5BAF1DD97}"/>
              </a:ext>
            </a:extLst>
          </p:cNvPr>
          <p:cNvSpPr txBox="1"/>
          <p:nvPr/>
        </p:nvSpPr>
        <p:spPr>
          <a:xfrm>
            <a:off x="8382000" y="2171700"/>
            <a:ext cx="6356227" cy="1477328"/>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Key Points: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Control of Error: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Stop pouring when water drips from the pot.</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Independence: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Let the child pour without interruption.</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Care of Environment: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Teach respect for living things.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1027766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DF351-EF46-DC32-7DBB-124090B1038A}"/>
              </a:ext>
            </a:extLst>
          </p:cNvPr>
          <p:cNvSpPr txBox="1"/>
          <p:nvPr/>
        </p:nvSpPr>
        <p:spPr>
          <a:xfrm>
            <a:off x="228600" y="342900"/>
            <a:ext cx="5960286" cy="2339102"/>
          </a:xfrm>
          <a:prstGeom prst="rect">
            <a:avLst/>
          </a:prstGeom>
          <a:noFill/>
        </p:spPr>
        <p:txBody>
          <a:bodyPr wrap="none" rtlCol="0">
            <a:spAutoFit/>
          </a:bodyPr>
          <a:lstStyle/>
          <a:p>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Lesson Plan: Smelling Jars (Ages 3-6)</a:t>
            </a:r>
          </a:p>
          <a:p>
            <a:endParaRPr lang="en-US" sz="2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Lesson Title: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Exploring Scents – Smelling Jars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Age: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3-6 years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Area: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Sensorial</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Time: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15-20 minutes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24DCEB27-114F-4475-A2E6-34E196CBFE6E}"/>
              </a:ext>
            </a:extLst>
          </p:cNvPr>
          <p:cNvSpPr txBox="1"/>
          <p:nvPr/>
        </p:nvSpPr>
        <p:spPr>
          <a:xfrm>
            <a:off x="7848600" y="190500"/>
            <a:ext cx="7269939" cy="3293209"/>
          </a:xfrm>
          <a:prstGeom prst="rect">
            <a:avLst/>
          </a:prstGeom>
          <a:noFill/>
        </p:spPr>
        <p:txBody>
          <a:bodyPr wrap="none" rtlCol="0">
            <a:spAutoFit/>
          </a:bodyPr>
          <a:lstStyle/>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Materials Needed:</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6-8 small identical jars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(opaque or covered with fabric to hide contents)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Natural scent samples: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Fresh herbs (mint, basil, rosemary)</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Dried flowers (lavender, rose petals)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Spices (cinnamon, cloves)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Citrus peel (orange, lemon)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Soil (for earthy scent)</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Tray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(to organize jars)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Optional: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Matching picture cards for extension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2800" dirty="0"/>
          </a:p>
        </p:txBody>
      </p:sp>
      <p:sp>
        <p:nvSpPr>
          <p:cNvPr id="4" name="TextBox 3">
            <a:extLst>
              <a:ext uri="{FF2B5EF4-FFF2-40B4-BE49-F238E27FC236}">
                <a16:creationId xmlns:a16="http://schemas.microsoft.com/office/drawing/2014/main" id="{1CAD3763-0CC7-79E8-2940-504933B28460}"/>
              </a:ext>
            </a:extLst>
          </p:cNvPr>
          <p:cNvSpPr txBox="1"/>
          <p:nvPr/>
        </p:nvSpPr>
        <p:spPr>
          <a:xfrm>
            <a:off x="228600" y="3619500"/>
            <a:ext cx="8384026" cy="6063198"/>
          </a:xfrm>
          <a:prstGeom prst="rect">
            <a:avLst/>
          </a:prstGeom>
          <a:noFill/>
        </p:spPr>
        <p:txBody>
          <a:bodyPr wrap="none" rtlCol="0">
            <a:spAutoFit/>
          </a:bodyPr>
          <a:lstStyle/>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Lesson Steps: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1. Introduction (3 min)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Invite the child: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"Today, we’ll explore different smells using our noses!"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Show the jars: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"Each jar has a special scent. Let’s discover them quietly."</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2. Presentation (5 min)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Demonstrate: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Pick up one jar, gently shake it, and lift the lid.</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Bring it close to your nose, inhale deeply, and make a thoughtful </a:t>
            </a: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face (e.g.,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i="1" dirty="0" err="1">
                <a:effectLst/>
                <a:latin typeface="Times New Roman" panose="02020603050405020304" pitchFamily="18" charset="0"/>
                <a:ea typeface="Times New Roman" panose="02020603050405020304" pitchFamily="18" charset="0"/>
                <a:cs typeface="Times New Roman" panose="02020603050405020304" pitchFamily="18" charset="0"/>
              </a:rPr>
              <a:t>Mmm</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 this smells fresh!"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Close the lid and set it down.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Emphasize: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"We use gentle sniffs—no touching the inside!"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3. Child’s Turn (10 min)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Let the child explore one jar at a time.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Encourage descriptive words: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"Does it smell sweet? Earthy? Strong?"</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Optional Matching Game: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If using picture cards, ask: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"Can you find the picture that matches this smell?"</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4. Conclusion (2 min)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"Our noses help us learn about the world! You can try this again whenever you like."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Show how to return jars to the tray neatly.</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2800" dirty="0"/>
          </a:p>
        </p:txBody>
      </p:sp>
      <p:sp>
        <p:nvSpPr>
          <p:cNvPr id="5" name="TextBox 4">
            <a:extLst>
              <a:ext uri="{FF2B5EF4-FFF2-40B4-BE49-F238E27FC236}">
                <a16:creationId xmlns:a16="http://schemas.microsoft.com/office/drawing/2014/main" id="{312E97EF-85B1-B606-85AB-F8EE655352E5}"/>
              </a:ext>
            </a:extLst>
          </p:cNvPr>
          <p:cNvSpPr txBox="1"/>
          <p:nvPr/>
        </p:nvSpPr>
        <p:spPr>
          <a:xfrm>
            <a:off x="7848600" y="3940970"/>
            <a:ext cx="7824578" cy="2862322"/>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Key Points: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Control of Error: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Jars are identical, so focus is only on scent (no visual clues).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Extensions: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Pair scents with nature walks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(e.g., smell real rosemary after jar activity).</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Blindfold game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("Guess the scent!").</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AMS Alignment:</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Refines olfactory senses (Sensorial).</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Builds vocabulary (Language).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Encourages concentration and quiet observation.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1308041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B7457-8066-0A03-A57D-088588802A97}"/>
              </a:ext>
            </a:extLst>
          </p:cNvPr>
          <p:cNvSpPr txBox="1"/>
          <p:nvPr/>
        </p:nvSpPr>
        <p:spPr>
          <a:xfrm>
            <a:off x="228600" y="190500"/>
            <a:ext cx="4716035" cy="1754326"/>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Lesson Plan: Leaf Rubbings (Ages 3-6)</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Lesson Title: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Exploring Nature – Leaf Rubbings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Age: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3-6 years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Area: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Sensorial / Art / Science</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Time: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20-25 minutes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92AD62CC-E9ED-ED2D-BA64-C0DFAE9F2670}"/>
              </a:ext>
            </a:extLst>
          </p:cNvPr>
          <p:cNvSpPr txBox="1"/>
          <p:nvPr/>
        </p:nvSpPr>
        <p:spPr>
          <a:xfrm>
            <a:off x="215153" y="1944826"/>
            <a:ext cx="6869188" cy="2308324"/>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Materials Needed:</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Fresh or dried leaves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(various shapes/sizes, flat surfaces work best)</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White paper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(lightweight, cut into small sheets)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Peeled crayons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(thick, in natural colors like green, brown, yellow)</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Clipboard or hard surface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stabilize paper)</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Tray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organize materials)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Optional: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Magnifying glass for observing leaves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F8A4DD3D-4F11-6C43-54C4-507E447A60D4}"/>
              </a:ext>
            </a:extLst>
          </p:cNvPr>
          <p:cNvSpPr txBox="1"/>
          <p:nvPr/>
        </p:nvSpPr>
        <p:spPr>
          <a:xfrm>
            <a:off x="210671" y="4253150"/>
            <a:ext cx="9297738" cy="5509200"/>
          </a:xfrm>
          <a:prstGeom prst="rect">
            <a:avLst/>
          </a:prstGeom>
          <a:noFill/>
        </p:spPr>
        <p:txBody>
          <a:bodyPr wrap="none" rtlCol="0">
            <a:spAutoFit/>
          </a:bodyPr>
          <a:lstStyle/>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2. Presentation (5 min)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Demonstrate: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Place a leaf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vein-side up</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under the paper on the clipboard.</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Hold the crayon sideways and rub gently over the paper.</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Watch as the leaf’s shape and veins appear!</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Emphasize: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"Press softly—let the leaf’s secrets show themselves."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3. Child’s Turn (10-12 min)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Let the child choose a leaf and try.</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Encourage exploration: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"What happens if you use a different color?"</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"How does a big leaf’s rubbing look compared to a small one?"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Optional Extensions: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Sort leaves by shape/size before rubbing.</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Label rubbings with the tree’s name (e.g., "Maple," "Oak").</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4. Conclusion (2 min)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"You’ve made beautiful leaf art! Would you like to display it or save it in your nature journal?"</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Show how to return materials to the tray.</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2800" dirty="0"/>
          </a:p>
        </p:txBody>
      </p:sp>
      <p:sp>
        <p:nvSpPr>
          <p:cNvPr id="5" name="TextBox 4">
            <a:extLst>
              <a:ext uri="{FF2B5EF4-FFF2-40B4-BE49-F238E27FC236}">
                <a16:creationId xmlns:a16="http://schemas.microsoft.com/office/drawing/2014/main" id="{12247394-C1ED-ED9C-2DBB-AE77229C3BC8}"/>
              </a:ext>
            </a:extLst>
          </p:cNvPr>
          <p:cNvSpPr txBox="1"/>
          <p:nvPr/>
        </p:nvSpPr>
        <p:spPr>
          <a:xfrm>
            <a:off x="9508409" y="3098988"/>
            <a:ext cx="6260047" cy="3139321"/>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Key Points: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Control of Error:</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Leaf won’t show if moved or pressed too hard/softly.</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Extensions: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Science link:</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Discuss why leaves have veins.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Language: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Introduce terms like "texture," "veins," "rubbing."</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AMS Alignment:</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Refines fine motor skills (rubbing motion).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Connects art to nature (botany exploration).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Encourages observation and concentration.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4385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Key Vocabulary</a:t>
              </a:r>
            </a:p>
          </p:txBody>
        </p:sp>
      </p:grpSp>
      <p:grpSp>
        <p:nvGrpSpPr>
          <p:cNvPr id="5" name="Group 5"/>
          <p:cNvGrpSpPr/>
          <p:nvPr/>
        </p:nvGrpSpPr>
        <p:grpSpPr>
          <a:xfrm>
            <a:off x="2971800" y="2400300"/>
            <a:ext cx="12344400" cy="3321386"/>
            <a:chOff x="0" y="0"/>
            <a:chExt cx="11704320" cy="3149166"/>
          </a:xfrm>
        </p:grpSpPr>
        <p:sp>
          <p:nvSpPr>
            <p:cNvPr id="6" name="Freeform 6"/>
            <p:cNvSpPr/>
            <p:nvPr/>
          </p:nvSpPr>
          <p:spPr>
            <a:xfrm>
              <a:off x="0" y="0"/>
              <a:ext cx="11704320" cy="3149166"/>
            </a:xfrm>
            <a:custGeom>
              <a:avLst/>
              <a:gdLst/>
              <a:ahLst/>
              <a:cxnLst/>
              <a:rect l="l" t="t" r="r" b="b"/>
              <a:pathLst>
                <a:path w="11704320" h="3149166">
                  <a:moveTo>
                    <a:pt x="0" y="0"/>
                  </a:moveTo>
                  <a:lnTo>
                    <a:pt x="11704320" y="0"/>
                  </a:lnTo>
                  <a:lnTo>
                    <a:pt x="11704320" y="3149166"/>
                  </a:lnTo>
                  <a:lnTo>
                    <a:pt x="0" y="3149166"/>
                  </a:lnTo>
                  <a:close/>
                </a:path>
              </a:pathLst>
            </a:custGeom>
            <a:solidFill>
              <a:srgbClr val="000000">
                <a:alpha val="0"/>
              </a:srgbClr>
            </a:solidFill>
          </p:spPr>
        </p:sp>
        <p:sp>
          <p:nvSpPr>
            <p:cNvPr id="7" name="TextBox 7"/>
            <p:cNvSpPr txBox="1"/>
            <p:nvPr/>
          </p:nvSpPr>
          <p:spPr>
            <a:xfrm>
              <a:off x="0" y="0"/>
              <a:ext cx="11704320" cy="3149166"/>
            </a:xfrm>
            <a:prstGeom prst="rect">
              <a:avLst/>
            </a:prstGeom>
          </p:spPr>
          <p:txBody>
            <a:bodyPr lIns="0" tIns="0" rIns="0" bIns="0" rtlCol="0" anchor="t"/>
            <a:lstStyle/>
            <a:p>
              <a:pPr marL="617728" lvl="1" indent="-308864" algn="l">
                <a:lnSpc>
                  <a:spcPts val="5759"/>
                </a:lnSpc>
                <a:buFont typeface="Arial"/>
                <a:buChar char="•"/>
              </a:pPr>
              <a:r>
                <a:rPr lang="en-US" sz="4799">
                  <a:solidFill>
                    <a:srgbClr val="000000"/>
                  </a:solidFill>
                  <a:latin typeface="Solway"/>
                  <a:ea typeface="Solway"/>
                  <a:cs typeface="Solway"/>
                  <a:sym typeface="Solway"/>
                </a:rPr>
                <a:t>Autumn, season, deciduous, evergreen</a:t>
              </a:r>
            </a:p>
            <a:p>
              <a:pPr marL="617728" lvl="1" indent="-308864" algn="l">
                <a:lnSpc>
                  <a:spcPts val="5759"/>
                </a:lnSpc>
                <a:buFont typeface="Arial"/>
                <a:buChar char="•"/>
              </a:pPr>
              <a:r>
                <a:rPr lang="en-US" sz="4799">
                  <a:solidFill>
                    <a:srgbClr val="000000"/>
                  </a:solidFill>
                  <a:latin typeface="Solway"/>
                  <a:ea typeface="Solway"/>
                  <a:cs typeface="Solway"/>
                  <a:sym typeface="Solway"/>
                </a:rPr>
                <a:t>Leaf, trunk, bark, branch, root</a:t>
              </a:r>
            </a:p>
            <a:p>
              <a:pPr marL="617728" lvl="1" indent="-308864" algn="l">
                <a:lnSpc>
                  <a:spcPts val="5759"/>
                </a:lnSpc>
                <a:buFont typeface="Arial"/>
                <a:buChar char="•"/>
              </a:pPr>
              <a:r>
                <a:rPr lang="en-US" sz="4799">
                  <a:solidFill>
                    <a:srgbClr val="000000"/>
                  </a:solidFill>
                  <a:latin typeface="Solway"/>
                  <a:ea typeface="Solway"/>
                  <a:cs typeface="Solway"/>
                  <a:sym typeface="Solway"/>
                </a:rPr>
                <a:t>Migration, hibernation, harvest</a:t>
              </a:r>
            </a:p>
            <a:p>
              <a:pPr marL="617728" lvl="1" indent="-308864" algn="l">
                <a:lnSpc>
                  <a:spcPts val="5759"/>
                </a:lnSpc>
                <a:buFont typeface="Arial"/>
                <a:buChar char="•"/>
              </a:pPr>
              <a:r>
                <a:rPr lang="en-US" sz="4799">
                  <a:solidFill>
                    <a:srgbClr val="000000"/>
                  </a:solidFill>
                  <a:latin typeface="Solway"/>
                  <a:ea typeface="Solway"/>
                  <a:cs typeface="Solway"/>
                  <a:sym typeface="Solway"/>
                </a:rPr>
                <a:t>Chilly, windy, rainy, cloudy, crisp</a:t>
              </a:r>
            </a:p>
          </p:txBody>
        </p:sp>
      </p:grpSp>
      <p:sp>
        <p:nvSpPr>
          <p:cNvPr id="8" name="Freeform 8"/>
          <p:cNvSpPr/>
          <p:nvPr/>
        </p:nvSpPr>
        <p:spPr>
          <a:xfrm>
            <a:off x="2574868" y="5884207"/>
            <a:ext cx="4677188" cy="4402793"/>
          </a:xfrm>
          <a:custGeom>
            <a:avLst/>
            <a:gdLst/>
            <a:ahLst/>
            <a:cxnLst/>
            <a:rect l="l" t="t" r="r" b="b"/>
            <a:pathLst>
              <a:path w="4677188" h="4402793">
                <a:moveTo>
                  <a:pt x="0" y="0"/>
                </a:moveTo>
                <a:lnTo>
                  <a:pt x="4677189" y="0"/>
                </a:lnTo>
                <a:lnTo>
                  <a:pt x="4677189" y="4402793"/>
                </a:lnTo>
                <a:lnTo>
                  <a:pt x="0" y="4402793"/>
                </a:lnTo>
                <a:lnTo>
                  <a:pt x="0" y="0"/>
                </a:lnTo>
                <a:close/>
              </a:path>
            </a:pathLst>
          </a:custGeom>
          <a:blipFill>
            <a:blip r:embed="rId2"/>
            <a:stretch>
              <a:fillRect/>
            </a:stretch>
          </a:blipFill>
        </p:spPr>
      </p:sp>
      <p:sp>
        <p:nvSpPr>
          <p:cNvPr id="9" name="Freeform 9"/>
          <p:cNvSpPr/>
          <p:nvPr/>
        </p:nvSpPr>
        <p:spPr>
          <a:xfrm>
            <a:off x="10473231" y="5445297"/>
            <a:ext cx="5280613" cy="5280613"/>
          </a:xfrm>
          <a:custGeom>
            <a:avLst/>
            <a:gdLst/>
            <a:ahLst/>
            <a:cxnLst/>
            <a:rect l="l" t="t" r="r" b="b"/>
            <a:pathLst>
              <a:path w="5280613" h="5280613">
                <a:moveTo>
                  <a:pt x="0" y="0"/>
                </a:moveTo>
                <a:lnTo>
                  <a:pt x="5280612" y="0"/>
                </a:lnTo>
                <a:lnTo>
                  <a:pt x="5280612" y="5280613"/>
                </a:lnTo>
                <a:lnTo>
                  <a:pt x="0" y="5280613"/>
                </a:lnTo>
                <a:lnTo>
                  <a:pt x="0" y="0"/>
                </a:lnTo>
                <a:close/>
              </a:path>
            </a:pathLst>
          </a:custGeom>
          <a:blipFill>
            <a:blip r:embed="rId3"/>
            <a:stretch>
              <a:fillRect/>
            </a:stretch>
          </a:blipFill>
        </p:spPr>
      </p:sp>
      <p:sp>
        <p:nvSpPr>
          <p:cNvPr id="10" name="Freeform 10"/>
          <p:cNvSpPr/>
          <p:nvPr/>
        </p:nvSpPr>
        <p:spPr>
          <a:xfrm>
            <a:off x="12572661" y="133238"/>
            <a:ext cx="3429339" cy="2271937"/>
          </a:xfrm>
          <a:custGeom>
            <a:avLst/>
            <a:gdLst/>
            <a:ahLst/>
            <a:cxnLst/>
            <a:rect l="l" t="t" r="r" b="b"/>
            <a:pathLst>
              <a:path w="3429339" h="2271937">
                <a:moveTo>
                  <a:pt x="0" y="0"/>
                </a:moveTo>
                <a:lnTo>
                  <a:pt x="3429339" y="0"/>
                </a:lnTo>
                <a:lnTo>
                  <a:pt x="3429339" y="2271938"/>
                </a:lnTo>
                <a:lnTo>
                  <a:pt x="0" y="2271938"/>
                </a:lnTo>
                <a:lnTo>
                  <a:pt x="0" y="0"/>
                </a:lnTo>
                <a:close/>
              </a:path>
            </a:pathLst>
          </a:custGeom>
          <a:blipFill>
            <a:blip r:embed="rId4"/>
            <a:stretch>
              <a:fillRect/>
            </a:stretch>
          </a:blipFill>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EC6E41-A557-8A14-FED8-B008F54BFF4A}"/>
              </a:ext>
            </a:extLst>
          </p:cNvPr>
          <p:cNvSpPr txBox="1"/>
          <p:nvPr/>
        </p:nvSpPr>
        <p:spPr>
          <a:xfrm>
            <a:off x="304800" y="342900"/>
            <a:ext cx="5274201" cy="2215991"/>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Lesson Plan: Seed Counting (Ages 3-6)</a:t>
            </a:r>
          </a:p>
          <a:p>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Lesson Title: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Counting with Seeds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Age: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3-6 years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Area: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Mathematics (Number Sense &amp; Quantity)</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Time: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15-20 minutes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97F8ED07-6A69-1CDD-E563-B53B24A1B49D}"/>
              </a:ext>
            </a:extLst>
          </p:cNvPr>
          <p:cNvSpPr txBox="1"/>
          <p:nvPr/>
        </p:nvSpPr>
        <p:spPr>
          <a:xfrm>
            <a:off x="309282" y="2705100"/>
            <a:ext cx="6407908" cy="2031325"/>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Materials Needed:</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Small bowl of large seeds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(e.g., sunflower, pumpkin, or beans)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Number cards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(1-10, or custom to child's level)</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Small containers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(cups or bowls for sorting)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Tweezers or small spoon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(optional, for fine motor practice)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Tray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organize materials)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9166C6E8-A814-1CC4-2B56-5F7627269CC8}"/>
              </a:ext>
            </a:extLst>
          </p:cNvPr>
          <p:cNvSpPr txBox="1"/>
          <p:nvPr/>
        </p:nvSpPr>
        <p:spPr>
          <a:xfrm>
            <a:off x="325683" y="4743149"/>
            <a:ext cx="9881488" cy="5632311"/>
          </a:xfrm>
          <a:prstGeom prst="rect">
            <a:avLst/>
          </a:prstGeom>
          <a:noFill/>
        </p:spPr>
        <p:txBody>
          <a:bodyPr wrap="none" rtlCol="0">
            <a:spAutoFit/>
          </a:bodyPr>
          <a:lstStyle/>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Lesson Steps: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1. Introduction (3 min)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Invite the child: </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"Today, we’ll count seeds! Can you help me match numbers to the right amount?"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Show the materials: </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"We have seeds, numbers, and cups to sort them."</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2. Presentation (5 min)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Demonstrate: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Pick a number card (e.g., "3").</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Say: </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"This is number three. Let’s count three seeds together."</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Slowly place seeds one-by-one into a container while counting aloud.</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Place the number card next to the container.</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Emphasize: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"One seed for each number—let’s check if we have the right amount!"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3. Child’s Turn (10 min)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Let the child choose a number card and count seeds independently.</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Extensions (based on skill level):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Beginner (3-4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yrs</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Count seeds with guidance (1-5).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Intermediate (4-5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yrs</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Match seeds to number cards (1-10).</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Advanced (5-6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yrs</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Add simple problems (</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"If you have 2 seeds and add 3 more, how many do you have?"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4. Conclusion (2 min)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"Great work! You matched all the numbers to their seeds. Would you like to try a bigger number next time?"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Show how to return seeds and cards to the tray.</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2400" dirty="0"/>
          </a:p>
        </p:txBody>
      </p:sp>
      <p:sp>
        <p:nvSpPr>
          <p:cNvPr id="5" name="TextBox 4">
            <a:extLst>
              <a:ext uri="{FF2B5EF4-FFF2-40B4-BE49-F238E27FC236}">
                <a16:creationId xmlns:a16="http://schemas.microsoft.com/office/drawing/2014/main" id="{2D0F979F-3CB4-F957-5F3E-91DFCB9DF0ED}"/>
              </a:ext>
            </a:extLst>
          </p:cNvPr>
          <p:cNvSpPr txBox="1"/>
          <p:nvPr/>
        </p:nvSpPr>
        <p:spPr>
          <a:xfrm>
            <a:off x="10058400" y="2889765"/>
            <a:ext cx="6042039" cy="3693319"/>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Key Points: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Control of Error:</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Child can recount seeds to check accuracy.</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Number cards provide visual feedback.</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Extensions: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Nature link:</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Use seeds from a class garden.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Fine motor: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Add tweezers for transferring seeds.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Language: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Introduce terms like "more/less," "add," "total."</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AMS Alignment:</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Links concrete (seeds) to abstract (numbers).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Builds one-to-one correspondence (critical for math).</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Encourages independence and problem-solving.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559238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AE17F3-2573-617F-AEFE-F03AE54386CE}"/>
              </a:ext>
            </a:extLst>
          </p:cNvPr>
          <p:cNvSpPr txBox="1"/>
          <p:nvPr/>
        </p:nvSpPr>
        <p:spPr>
          <a:xfrm>
            <a:off x="381000" y="190500"/>
            <a:ext cx="5096588" cy="3754874"/>
          </a:xfrm>
          <a:prstGeom prst="rect">
            <a:avLst/>
          </a:prstGeom>
          <a:noFill/>
        </p:spPr>
        <p:txBody>
          <a:bodyPr wrap="non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Lesson Plan: Small Object Box</a:t>
            </a:r>
          </a:p>
          <a:p>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Materials Needed:</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Small objects/pictures representing the words: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Plastic/rubber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snail</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Miniature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nest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(or picture)</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Small piece of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log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(or wooden block)</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Movable alphabet letters: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 n, l, o, g, a,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e, t</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Tray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(to organize objects)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Small basket or box</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(to hold objects)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Optional: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Matching word cards (for readers)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2800" dirty="0"/>
          </a:p>
        </p:txBody>
      </p:sp>
      <p:sp>
        <p:nvSpPr>
          <p:cNvPr id="3" name="TextBox 2">
            <a:extLst>
              <a:ext uri="{FF2B5EF4-FFF2-40B4-BE49-F238E27FC236}">
                <a16:creationId xmlns:a16="http://schemas.microsoft.com/office/drawing/2014/main" id="{4E7CA62A-29DA-D166-7803-E25B55F278F2}"/>
              </a:ext>
            </a:extLst>
          </p:cNvPr>
          <p:cNvSpPr txBox="1"/>
          <p:nvPr/>
        </p:nvSpPr>
        <p:spPr>
          <a:xfrm>
            <a:off x="394447" y="3771900"/>
            <a:ext cx="9285106" cy="6124754"/>
          </a:xfrm>
          <a:prstGeom prst="rect">
            <a:avLst/>
          </a:prstGeom>
          <a:noFill/>
        </p:spPr>
        <p:txBody>
          <a:bodyPr wrap="none" rtlCol="0">
            <a:spAutoFit/>
          </a:bodyPr>
          <a:lstStyle/>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Lesson Steps: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1. Introduction (3 min)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Invite the child: </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"Today, we’ll listen to the beginning sounds of words. Let’s explore these special objects!"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Lay out the three objects (snail, nest, log) one at a time, saying each word clearly:</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"This is a </a:t>
            </a:r>
            <a:r>
              <a:rPr lang="en-US" sz="1600" i="1" dirty="0" err="1">
                <a:effectLst/>
                <a:latin typeface="Times New Roman" panose="02020603050405020304" pitchFamily="18" charset="0"/>
                <a:ea typeface="Times New Roman" panose="02020603050405020304" pitchFamily="18" charset="0"/>
                <a:cs typeface="Times New Roman" panose="02020603050405020304" pitchFamily="18" charset="0"/>
              </a:rPr>
              <a:t>sssnail</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 Can you say '</a:t>
            </a:r>
            <a:r>
              <a:rPr lang="en-US" sz="1600" i="1" dirty="0" err="1">
                <a:effectLst/>
                <a:latin typeface="Times New Roman" panose="02020603050405020304" pitchFamily="18" charset="0"/>
                <a:ea typeface="Times New Roman" panose="02020603050405020304" pitchFamily="18" charset="0"/>
                <a:cs typeface="Times New Roman" panose="02020603050405020304" pitchFamily="18" charset="0"/>
              </a:rPr>
              <a:t>sssnail</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(Emphasize /s/)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"This is a </a:t>
            </a:r>
            <a:r>
              <a:rPr lang="en-US" sz="1600" i="1" dirty="0" err="1">
                <a:effectLst/>
                <a:latin typeface="Times New Roman" panose="02020603050405020304" pitchFamily="18" charset="0"/>
                <a:ea typeface="Times New Roman" panose="02020603050405020304" pitchFamily="18" charset="0"/>
                <a:cs typeface="Times New Roman" panose="02020603050405020304" pitchFamily="18" charset="0"/>
              </a:rPr>
              <a:t>nnnest</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 Listen: '</a:t>
            </a:r>
            <a:r>
              <a:rPr lang="en-US" sz="1600" i="1" dirty="0" err="1">
                <a:effectLst/>
                <a:latin typeface="Times New Roman" panose="02020603050405020304" pitchFamily="18" charset="0"/>
                <a:ea typeface="Times New Roman" panose="02020603050405020304" pitchFamily="18" charset="0"/>
                <a:cs typeface="Times New Roman" panose="02020603050405020304" pitchFamily="18" charset="0"/>
              </a:rPr>
              <a:t>nnnest</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(Emphasize /n/)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"This is a </a:t>
            </a:r>
            <a:r>
              <a:rPr lang="en-US" sz="1600" i="1" dirty="0" err="1">
                <a:effectLst/>
                <a:latin typeface="Times New Roman" panose="02020603050405020304" pitchFamily="18" charset="0"/>
                <a:ea typeface="Times New Roman" panose="02020603050405020304" pitchFamily="18" charset="0"/>
                <a:cs typeface="Times New Roman" panose="02020603050405020304" pitchFamily="18" charset="0"/>
              </a:rPr>
              <a:t>lllog</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 Say '</a:t>
            </a:r>
            <a:r>
              <a:rPr lang="en-US" sz="1600" i="1" dirty="0" err="1">
                <a:effectLst/>
                <a:latin typeface="Times New Roman" panose="02020603050405020304" pitchFamily="18" charset="0"/>
                <a:ea typeface="Times New Roman" panose="02020603050405020304" pitchFamily="18" charset="0"/>
                <a:cs typeface="Times New Roman" panose="02020603050405020304" pitchFamily="18" charset="0"/>
              </a:rPr>
              <a:t>lllog</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 with me."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(Emphasize /l/)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2. Presentation (5 min)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Sound Matching Game: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Ask the child to pick up an object and say its name.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Isolate the first sound: </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"What’s the first sound in '</a:t>
            </a:r>
            <a:r>
              <a:rPr lang="en-US" sz="1600" i="1" dirty="0" err="1">
                <a:effectLst/>
                <a:latin typeface="Times New Roman" panose="02020603050405020304" pitchFamily="18" charset="0"/>
                <a:ea typeface="Times New Roman" panose="02020603050405020304" pitchFamily="18" charset="0"/>
                <a:cs typeface="Times New Roman" panose="02020603050405020304" pitchFamily="18" charset="0"/>
              </a:rPr>
              <a:t>sssnail</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 /s/!"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Match the sound to the movable alphabet letter: Place the "s" next to the snail.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Font typeface="+mj-lt"/>
              <a:buAutoNum type="arabicPeriod"/>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Repeat for "nest" (/n/) and "log" (/l/).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3. Child’s Turn (10 min)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Activity 1:</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"Bring Me" Game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Ask: </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"Can you bring me the object that starts with /s/?"</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(Child selects "snail.")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Repeat for /n/ and /l/.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Activity 2:</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Building Words (for older children)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 the movable alphabet to spell "snail," "nest," and "log" next to each object.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Optional:</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Match pre-written word cards to objects.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4. Conclusion (2 min)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"You did a great job listening to sounds! Tomorrow, we’ll find more objects with these sounds."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Show how to return objects and letters to the box.</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2400" dirty="0"/>
          </a:p>
        </p:txBody>
      </p:sp>
      <p:sp>
        <p:nvSpPr>
          <p:cNvPr id="4" name="TextBox 3">
            <a:extLst>
              <a:ext uri="{FF2B5EF4-FFF2-40B4-BE49-F238E27FC236}">
                <a16:creationId xmlns:a16="http://schemas.microsoft.com/office/drawing/2014/main" id="{D3218FF2-5B25-1B66-505C-0AA61A69F186}"/>
              </a:ext>
            </a:extLst>
          </p:cNvPr>
          <p:cNvSpPr txBox="1"/>
          <p:nvPr/>
        </p:nvSpPr>
        <p:spPr>
          <a:xfrm>
            <a:off x="10058400" y="2628900"/>
            <a:ext cx="5993949" cy="3416320"/>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Key Points: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Control of Error:</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Objects have distinct starting sounds (/s/, /n/, /l/).</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Teacher can gently correct mispronunciations.</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Extensions: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Sound Hunt: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Find other classroom objects with /s/, /n/, /l/.</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Tracing: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Write letters in sand or on paper.</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Apple Color Emoji" pitchFamily="2" charset="0"/>
                <a:ea typeface="Times New Roman" panose="02020603050405020304" pitchFamily="18" charset="0"/>
                <a:cs typeface="Apple Color Emoji" pitchFamily="2"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AMS Alignment:</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Develops phonemic awareness (critical for reading).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Uses concrete objects to teach abstract sounds.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Encourages independence with movable alphabet.</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174925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EF59A6-781D-8C25-E1BA-78266E03BC6B}"/>
              </a:ext>
            </a:extLst>
          </p:cNvPr>
          <p:cNvSpPr txBox="1"/>
          <p:nvPr/>
        </p:nvSpPr>
        <p:spPr>
          <a:xfrm>
            <a:off x="457200" y="495300"/>
            <a:ext cx="7757573" cy="3416320"/>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Lesson Plan: Botany Activity for Ages 3-6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Title: "Seed Planting"* </a:t>
            </a:r>
            <a:r>
              <a:rPr lang="en-US" sz="1800" b="1" dirty="0">
                <a:effectLst/>
                <a:latin typeface="Apple Color Emoji" pitchFamily="2" charset="0"/>
                <a:ea typeface="Times New Roman" panose="02020603050405020304" pitchFamily="18" charset="0"/>
                <a:cs typeface="Apple Color Emoji" pitchFamily="2" charset="0"/>
              </a:rPr>
              <a: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Materials: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Small pots or recycled containers (yogurt cups)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Organic potting soil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- 3–5 types of seeds (large, easy-to-handle seeds like sunflower, pea, or bean)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Tray with child-sized trowel/spoon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Watering can (small)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Labels + popsicle sticks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Magnifying glass (optional)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5E023ED0-281F-4860-84E7-D3871F0C55F0}"/>
              </a:ext>
            </a:extLst>
          </p:cNvPr>
          <p:cNvSpPr txBox="1"/>
          <p:nvPr/>
        </p:nvSpPr>
        <p:spPr>
          <a:xfrm>
            <a:off x="505994" y="4610100"/>
            <a:ext cx="8638006" cy="4524315"/>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Steps: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1. Introduction (5 min):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Show seeds: *"These are magic baby plants! Let’s guess what they’ll grow into."*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Compare sizes/textures with magnifying glass.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 Planting (10 min):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Child fills pot ¾ with soil.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Pokes a hole (1 knuckle deep), drops in 1 seed.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Covers with soil, waters lightly.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Labels with their name and a ? (e.g., "Luca’s Mystery Plant?").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3. Care &amp; Observation: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Place pots in sunlight.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Water daily (fine motor practice).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 Track growth in a simple journal (draw changes weekly).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E4E66755-3326-8C9C-C9E2-2B9B42C23772}"/>
              </a:ext>
            </a:extLst>
          </p:cNvPr>
          <p:cNvSpPr txBox="1"/>
          <p:nvPr/>
        </p:nvSpPr>
        <p:spPr>
          <a:xfrm>
            <a:off x="9829800" y="3040439"/>
            <a:ext cx="6553200" cy="3139321"/>
          </a:xfrm>
          <a:prstGeom prst="rect">
            <a:avLst/>
          </a:prstGeom>
          <a:noFill/>
        </p:spPr>
        <p:txBody>
          <a:bodyPr wrap="square" rtlCol="0">
            <a:spAutoFit/>
          </a:bodyPr>
          <a:lstStyle/>
          <a:p>
            <a:r>
              <a:rPr lang="en-US" b="1" dirty="0"/>
              <a:t>Control of Error (Self-Correcting Features)</a:t>
            </a:r>
          </a:p>
          <a:p>
            <a:pPr>
              <a:buFont typeface="Arial" panose="020B0604020202020204" pitchFamily="34" charset="0"/>
              <a:buChar char="•"/>
            </a:pPr>
            <a:r>
              <a:rPr lang="en-US" b="1" dirty="0"/>
              <a:t>Pre-measured soil</a:t>
            </a:r>
            <a:r>
              <a:rPr lang="en-US" dirty="0"/>
              <a:t> (child knows how much to fill based on a marked line inside the pot).</a:t>
            </a:r>
          </a:p>
          <a:p>
            <a:pPr>
              <a:buFont typeface="Arial" panose="020B0604020202020204" pitchFamily="34" charset="0"/>
              <a:buChar char="•"/>
            </a:pPr>
            <a:r>
              <a:rPr lang="en-US" b="1" dirty="0"/>
              <a:t>Limited seeds</a:t>
            </a:r>
            <a:r>
              <a:rPr lang="en-US" dirty="0"/>
              <a:t> (only 2-3 per pot to avoid overcrowding).</a:t>
            </a:r>
          </a:p>
          <a:p>
            <a:pPr>
              <a:buFont typeface="Arial" panose="020B0604020202020204" pitchFamily="34" charset="0"/>
              <a:buChar char="•"/>
            </a:pPr>
            <a:r>
              <a:rPr lang="en-US" b="1" dirty="0"/>
              <a:t>Visual cues</a:t>
            </a:r>
            <a:r>
              <a:rPr lang="en-US" dirty="0"/>
              <a:t> (e.g., a dot or sticker on the pot to indicate proper seed depth).</a:t>
            </a:r>
          </a:p>
          <a:p>
            <a:pPr>
              <a:buFont typeface="Arial" panose="020B0604020202020204" pitchFamily="34" charset="0"/>
              <a:buChar char="•"/>
            </a:pPr>
            <a:r>
              <a:rPr lang="en-US" b="1" dirty="0"/>
              <a:t>Sequenced steps</a:t>
            </a:r>
            <a:r>
              <a:rPr lang="en-US" dirty="0"/>
              <a:t> (numbered or picture cards showing the order: soil → seed → cover → water).</a:t>
            </a:r>
          </a:p>
          <a:p>
            <a:pPr>
              <a:buFont typeface="Arial" panose="020B0604020202020204" pitchFamily="34" charset="0"/>
              <a:buChar char="•"/>
            </a:pPr>
            <a:r>
              <a:rPr lang="en-US" b="1" dirty="0"/>
              <a:t>Consistent tools</a:t>
            </a:r>
            <a:r>
              <a:rPr lang="en-US" dirty="0"/>
              <a:t> (one trowel/spoon per pot to prevent cross-contamination).</a:t>
            </a:r>
          </a:p>
          <a:p>
            <a:endParaRPr lang="en-US" dirty="0"/>
          </a:p>
        </p:txBody>
      </p:sp>
    </p:spTree>
    <p:extLst>
      <p:ext uri="{BB962C8B-B14F-4D97-AF65-F5344CB8AC3E}">
        <p14:creationId xmlns:p14="http://schemas.microsoft.com/office/powerpoint/2010/main" val="856328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EE4AE7-FDBA-309F-574B-9EEE2DC0ED6C}"/>
              </a:ext>
            </a:extLst>
          </p:cNvPr>
          <p:cNvSpPr txBox="1"/>
          <p:nvPr/>
        </p:nvSpPr>
        <p:spPr>
          <a:xfrm>
            <a:off x="228600" y="266700"/>
            <a:ext cx="8763001" cy="4062651"/>
          </a:xfrm>
          <a:prstGeom prst="rect">
            <a:avLst/>
          </a:prstGeom>
          <a:noFill/>
        </p:spPr>
        <p:txBody>
          <a:bodyPr wrap="square" rtlCol="0">
            <a:spAutoFit/>
          </a:bodyPr>
          <a:lstStyle/>
          <a:p>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Lesson Plan: Animal Skin Matching (Ages 3-6)</a:t>
            </a:r>
          </a:p>
          <a:p>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Lesson Title:</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"Whose Skin Is This?"</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Area: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Zoology (Animal Characteristics)</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Time:</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20-25 minutes</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Materials: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8 Close-Up Skin/Fur/Feather Photos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(laminated)</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Examples: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Elephant skin, zebra stripes, fish scales, bird feathers, snake scales, frog skin, polar bear fur, giraffe pattern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8 Matching Animal Cards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(whole animal images)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Tray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(to organize cards)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Magnifying Glass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(optional, for closer observation)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Small Basket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(to hold materials)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9355F78D-FDDD-DDF8-7980-006AA3F0FAA7}"/>
              </a:ext>
            </a:extLst>
          </p:cNvPr>
          <p:cNvSpPr txBox="1"/>
          <p:nvPr/>
        </p:nvSpPr>
        <p:spPr>
          <a:xfrm>
            <a:off x="228600" y="4412642"/>
            <a:ext cx="10533653" cy="5632311"/>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Lesson Flow:</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1. Introduction (3 min)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Show one close-up (e.g., zebra stripes):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"This looks like stripes! Can you guess which animal it belongs to?"</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Reveal the matching animal card: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"Yes! Zebras have special striped fur to hide in tall grass."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 Presentation (5 min)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Lay out 3-4 skin cards face up.</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Slowly match one animal card: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"Let’s find who has scaly skin like this..." (snake)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Emphasize texture words: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"Bumpy, smooth, fluffy, shiny."</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3. Hands-On Work (10 min)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Activity 1: Simple Matching (Ages 3-4)</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Child pairs 4-5 pre-selected skin/animal cards.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Activity 2: Memory Game (Ages 5-6)</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Turn cards face down, take turns finding pairs.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Extensions: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"Which skin would you want to touch? Why?"</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Sort by covering type: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Fur/Feathers/Scales/Smooth Skin.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4. Conclusion (2 min)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"You noticed so many details! Animals wear different 'coats' to stay warm, hide, or swim."</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Invite further exploration: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"Tomorrow we’ll feel real feathers and scales!"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5C3B406D-5257-2C06-F49F-A56DDFE348EF}"/>
              </a:ext>
            </a:extLst>
          </p:cNvPr>
          <p:cNvSpPr txBox="1"/>
          <p:nvPr/>
        </p:nvSpPr>
        <p:spPr>
          <a:xfrm>
            <a:off x="11125200" y="2857500"/>
            <a:ext cx="5181600" cy="3908762"/>
          </a:xfrm>
          <a:prstGeom prst="rect">
            <a:avLst/>
          </a:prstGeom>
          <a:noFill/>
        </p:spPr>
        <p:txBody>
          <a:bodyPr wrap="square" rtlCol="0">
            <a:spAutoFit/>
          </a:bodyPr>
          <a:lstStyle/>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Key Montessori Elements: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dirty="0">
                <a:effectLst/>
                <a:latin typeface="Apple Color Emoji" pitchFamily="2" charset="0"/>
                <a:ea typeface="Times New Roman" panose="02020603050405020304" pitchFamily="18" charset="0"/>
                <a:cs typeface="Apple Color Emoji" pitchFamily="2"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Sensorial:</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Visual discrimination of patterns/textures</a:t>
            </a:r>
            <a:b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dirty="0">
                <a:effectLst/>
                <a:latin typeface="Apple Color Emoji" pitchFamily="2" charset="0"/>
                <a:ea typeface="Times New Roman" panose="02020603050405020304" pitchFamily="18" charset="0"/>
                <a:cs typeface="Apple Color Emoji" pitchFamily="2"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Language: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New vocabulary (scales, camouflage, etc.)</a:t>
            </a:r>
            <a:b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dirty="0">
                <a:effectLst/>
                <a:latin typeface="Apple Color Emoji" pitchFamily="2" charset="0"/>
                <a:ea typeface="Times New Roman" panose="02020603050405020304" pitchFamily="18" charset="0"/>
                <a:cs typeface="Apple Color Emoji" pitchFamily="2"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Self-Correction: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Mismatches are visually obvious</a:t>
            </a:r>
            <a:b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dirty="0">
                <a:effectLst/>
                <a:latin typeface="Apple Color Emoji" pitchFamily="2" charset="0"/>
                <a:ea typeface="Times New Roman" panose="02020603050405020304" pitchFamily="18" charset="0"/>
                <a:cs typeface="Apple Color Emoji" pitchFamily="2"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Cultural:</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Connects to habitats/continents work</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Assessment: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SzPts val="1000"/>
              <a:buFont typeface="Symbol" pitchFamily="2"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Note if children: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 descriptive words ("spiky," "fuzzy")</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Explain simple adaptations (</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"Tiger stripes help hide!"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Note: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For tactile learners, add real samples (feather, snake shed, fur swatch) in a follow-up lesson.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"The world is acquired psychologically by means of the imagination." — Maria Montessori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2400" dirty="0"/>
          </a:p>
        </p:txBody>
      </p:sp>
    </p:spTree>
    <p:extLst>
      <p:ext uri="{BB962C8B-B14F-4D97-AF65-F5344CB8AC3E}">
        <p14:creationId xmlns:p14="http://schemas.microsoft.com/office/powerpoint/2010/main" val="1645098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gic Movie 2_Te7VDf.mp4">
            <a:hlinkClick r:id="" action="ppaction://media"/>
            <a:extLst>
              <a:ext uri="{FF2B5EF4-FFF2-40B4-BE49-F238E27FC236}">
                <a16:creationId xmlns:a16="http://schemas.microsoft.com/office/drawing/2014/main" id="{6A014FA7-B6FB-A9F6-6015-5253E62EDE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extLst>
      <p:ext uri="{BB962C8B-B14F-4D97-AF65-F5344CB8AC3E}">
        <p14:creationId xmlns:p14="http://schemas.microsoft.com/office/powerpoint/2010/main" val="64115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Leaf and Tree Study</a:t>
              </a:r>
            </a:p>
          </p:txBody>
        </p:sp>
      </p:grpSp>
      <p:grpSp>
        <p:nvGrpSpPr>
          <p:cNvPr id="5" name="Group 5"/>
          <p:cNvGrpSpPr/>
          <p:nvPr/>
        </p:nvGrpSpPr>
        <p:grpSpPr>
          <a:xfrm>
            <a:off x="3153674" y="2400300"/>
            <a:ext cx="12162526" cy="6030277"/>
            <a:chOff x="0" y="0"/>
            <a:chExt cx="11704320" cy="5803095"/>
          </a:xfrm>
        </p:grpSpPr>
        <p:sp>
          <p:nvSpPr>
            <p:cNvPr id="6" name="Freeform 6"/>
            <p:cNvSpPr/>
            <p:nvPr/>
          </p:nvSpPr>
          <p:spPr>
            <a:xfrm>
              <a:off x="0" y="0"/>
              <a:ext cx="11704320" cy="5803095"/>
            </a:xfrm>
            <a:custGeom>
              <a:avLst/>
              <a:gdLst/>
              <a:ahLst/>
              <a:cxnLst/>
              <a:rect l="l" t="t" r="r" b="b"/>
              <a:pathLst>
                <a:path w="11704320" h="5803095">
                  <a:moveTo>
                    <a:pt x="0" y="0"/>
                  </a:moveTo>
                  <a:lnTo>
                    <a:pt x="11704320" y="0"/>
                  </a:lnTo>
                  <a:lnTo>
                    <a:pt x="11704320" y="5803095"/>
                  </a:lnTo>
                  <a:lnTo>
                    <a:pt x="0" y="5803095"/>
                  </a:lnTo>
                  <a:close/>
                </a:path>
              </a:pathLst>
            </a:custGeom>
            <a:solidFill>
              <a:srgbClr val="000000">
                <a:alpha val="0"/>
              </a:srgbClr>
            </a:solidFill>
          </p:spPr>
        </p:sp>
        <p:sp>
          <p:nvSpPr>
            <p:cNvPr id="7" name="TextBox 7"/>
            <p:cNvSpPr txBox="1"/>
            <p:nvPr/>
          </p:nvSpPr>
          <p:spPr>
            <a:xfrm>
              <a:off x="0" y="0"/>
              <a:ext cx="11704320" cy="5803095"/>
            </a:xfrm>
            <a:prstGeom prst="rect">
              <a:avLst/>
            </a:prstGeom>
          </p:spPr>
          <p:txBody>
            <a:bodyPr lIns="0" tIns="0" rIns="0" bIns="0" rtlCol="0" anchor="t"/>
            <a:lstStyle/>
            <a:p>
              <a:pPr marL="436757" lvl="1" indent="-218379" algn="l">
                <a:lnSpc>
                  <a:spcPts val="4072"/>
                </a:lnSpc>
                <a:buFont typeface="Arial"/>
                <a:buChar char="•"/>
              </a:pPr>
              <a:r>
                <a:rPr lang="en-US" sz="3393">
                  <a:solidFill>
                    <a:srgbClr val="000000"/>
                  </a:solidFill>
                  <a:latin typeface="Solway"/>
                  <a:ea typeface="Solway"/>
                  <a:cs typeface="Solway"/>
                  <a:sym typeface="Solway"/>
                </a:rPr>
                <a:t>Objective: Identify parts of a tree and observe leaf characteristics.</a:t>
              </a:r>
            </a:p>
            <a:p>
              <a:pPr marL="472951" lvl="1" indent="-236476" algn="l">
                <a:lnSpc>
                  <a:spcPts val="4410"/>
                </a:lnSpc>
                <a:buFont typeface="Arial"/>
                <a:buChar char="•"/>
              </a:pPr>
              <a:r>
                <a:rPr lang="en-US" sz="3675">
                  <a:solidFill>
                    <a:srgbClr val="000000"/>
                  </a:solidFill>
                  <a:latin typeface="Solway"/>
                  <a:ea typeface="Solway"/>
                  <a:cs typeface="Solway"/>
                  <a:sym typeface="Solway"/>
                </a:rPr>
                <a:t>Materials: Real leaves, Tree puzzle, Leaf cards, Crayons</a:t>
              </a:r>
            </a:p>
            <a:p>
              <a:pPr marL="472951" lvl="1" indent="-236476" algn="l">
                <a:lnSpc>
                  <a:spcPts val="4410"/>
                </a:lnSpc>
                <a:buFont typeface="Arial"/>
                <a:buChar char="•"/>
              </a:pPr>
              <a:r>
                <a:rPr lang="en-US" sz="3675">
                  <a:solidFill>
                    <a:srgbClr val="000000"/>
                  </a:solidFill>
                  <a:latin typeface="Solway"/>
                  <a:ea typeface="Solway"/>
                  <a:cs typeface="Solway"/>
                  <a:sym typeface="Solway"/>
                </a:rPr>
                <a:t>Presentation: Tree parts, leaf sorting, rubbings</a:t>
              </a:r>
            </a:p>
            <a:p>
              <a:pPr marL="472951" lvl="1" indent="-236476" algn="l">
                <a:lnSpc>
                  <a:spcPts val="4410"/>
                </a:lnSpc>
                <a:buFont typeface="Arial"/>
                <a:buChar char="•"/>
              </a:pPr>
              <a:r>
                <a:rPr lang="en-US" sz="3675">
                  <a:solidFill>
                    <a:srgbClr val="000000"/>
                  </a:solidFill>
                  <a:latin typeface="Solway"/>
                  <a:ea typeface="Solway"/>
                  <a:cs typeface="Solway"/>
                  <a:sym typeface="Solway"/>
                </a:rPr>
                <a:t>Extensions: Create a Leaf Book, classify leaf types</a:t>
              </a:r>
            </a:p>
          </p:txBody>
        </p:sp>
      </p:grpSp>
      <p:sp>
        <p:nvSpPr>
          <p:cNvPr id="8" name="Freeform 8"/>
          <p:cNvSpPr/>
          <p:nvPr/>
        </p:nvSpPr>
        <p:spPr>
          <a:xfrm>
            <a:off x="12035937" y="6104336"/>
            <a:ext cx="3966063" cy="4174803"/>
          </a:xfrm>
          <a:custGeom>
            <a:avLst/>
            <a:gdLst/>
            <a:ahLst/>
            <a:cxnLst/>
            <a:rect l="l" t="t" r="r" b="b"/>
            <a:pathLst>
              <a:path w="3966063" h="4174803">
                <a:moveTo>
                  <a:pt x="0" y="0"/>
                </a:moveTo>
                <a:lnTo>
                  <a:pt x="3966063" y="0"/>
                </a:lnTo>
                <a:lnTo>
                  <a:pt x="3966063" y="4174803"/>
                </a:lnTo>
                <a:lnTo>
                  <a:pt x="0" y="4174803"/>
                </a:lnTo>
                <a:lnTo>
                  <a:pt x="0" y="0"/>
                </a:lnTo>
                <a:close/>
              </a:path>
            </a:pathLst>
          </a:custGeom>
          <a:blipFill>
            <a:blip r:embed="rId2"/>
            <a:stretch>
              <a:fillRect/>
            </a:stretch>
          </a:blipFill>
        </p:spPr>
      </p:sp>
      <p:sp>
        <p:nvSpPr>
          <p:cNvPr id="9" name="Freeform 9"/>
          <p:cNvSpPr/>
          <p:nvPr/>
        </p:nvSpPr>
        <p:spPr>
          <a:xfrm>
            <a:off x="2286000" y="6104336"/>
            <a:ext cx="4473437" cy="4182664"/>
          </a:xfrm>
          <a:custGeom>
            <a:avLst/>
            <a:gdLst/>
            <a:ahLst/>
            <a:cxnLst/>
            <a:rect l="l" t="t" r="r" b="b"/>
            <a:pathLst>
              <a:path w="4473437" h="4182664">
                <a:moveTo>
                  <a:pt x="0" y="0"/>
                </a:moveTo>
                <a:lnTo>
                  <a:pt x="4473437" y="0"/>
                </a:lnTo>
                <a:lnTo>
                  <a:pt x="4473437" y="4182664"/>
                </a:lnTo>
                <a:lnTo>
                  <a:pt x="0" y="4182664"/>
                </a:lnTo>
                <a:lnTo>
                  <a:pt x="0" y="0"/>
                </a:lnTo>
                <a:close/>
              </a:path>
            </a:pathLst>
          </a:custGeom>
          <a:blipFill>
            <a:blip r:embed="rId3"/>
            <a:stretch>
              <a:fillRect/>
            </a:stretch>
          </a:blipFill>
        </p:spPr>
      </p:sp>
      <p:sp>
        <p:nvSpPr>
          <p:cNvPr id="10" name="Freeform 10"/>
          <p:cNvSpPr/>
          <p:nvPr/>
        </p:nvSpPr>
        <p:spPr>
          <a:xfrm>
            <a:off x="6759437" y="6306484"/>
            <a:ext cx="5276500" cy="3972655"/>
          </a:xfrm>
          <a:custGeom>
            <a:avLst/>
            <a:gdLst/>
            <a:ahLst/>
            <a:cxnLst/>
            <a:rect l="l" t="t" r="r" b="b"/>
            <a:pathLst>
              <a:path w="5276500" h="3972655">
                <a:moveTo>
                  <a:pt x="0" y="0"/>
                </a:moveTo>
                <a:lnTo>
                  <a:pt x="5276500" y="0"/>
                </a:lnTo>
                <a:lnTo>
                  <a:pt x="5276500" y="3972655"/>
                </a:lnTo>
                <a:lnTo>
                  <a:pt x="0" y="3972655"/>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Weather Tracking</a:t>
              </a:r>
            </a:p>
          </p:txBody>
        </p:sp>
      </p:grpSp>
      <p:grpSp>
        <p:nvGrpSpPr>
          <p:cNvPr id="5" name="Group 5"/>
          <p:cNvGrpSpPr/>
          <p:nvPr/>
        </p:nvGrpSpPr>
        <p:grpSpPr>
          <a:xfrm>
            <a:off x="2971800" y="1891725"/>
            <a:ext cx="12344400" cy="6030278"/>
            <a:chOff x="0" y="0"/>
            <a:chExt cx="11704320" cy="5717596"/>
          </a:xfrm>
        </p:grpSpPr>
        <p:sp>
          <p:nvSpPr>
            <p:cNvPr id="6" name="Freeform 6"/>
            <p:cNvSpPr/>
            <p:nvPr/>
          </p:nvSpPr>
          <p:spPr>
            <a:xfrm>
              <a:off x="0" y="0"/>
              <a:ext cx="11704320" cy="5717597"/>
            </a:xfrm>
            <a:custGeom>
              <a:avLst/>
              <a:gdLst/>
              <a:ahLst/>
              <a:cxnLst/>
              <a:rect l="l" t="t" r="r" b="b"/>
              <a:pathLst>
                <a:path w="11704320" h="5717597">
                  <a:moveTo>
                    <a:pt x="0" y="0"/>
                  </a:moveTo>
                  <a:lnTo>
                    <a:pt x="11704320" y="0"/>
                  </a:lnTo>
                  <a:lnTo>
                    <a:pt x="11704320" y="5717597"/>
                  </a:lnTo>
                  <a:lnTo>
                    <a:pt x="0" y="5717597"/>
                  </a:lnTo>
                  <a:close/>
                </a:path>
              </a:pathLst>
            </a:custGeom>
            <a:solidFill>
              <a:srgbClr val="000000">
                <a:alpha val="0"/>
              </a:srgbClr>
            </a:solidFill>
          </p:spPr>
        </p:sp>
        <p:sp>
          <p:nvSpPr>
            <p:cNvPr id="7" name="TextBox 7"/>
            <p:cNvSpPr txBox="1"/>
            <p:nvPr/>
          </p:nvSpPr>
          <p:spPr>
            <a:xfrm>
              <a:off x="0" y="-9525"/>
              <a:ext cx="11704320" cy="5727121"/>
            </a:xfrm>
            <a:prstGeom prst="rect">
              <a:avLst/>
            </a:prstGeom>
          </p:spPr>
          <p:txBody>
            <a:bodyPr lIns="0" tIns="0" rIns="0" bIns="0" rtlCol="0" anchor="t"/>
            <a:lstStyle/>
            <a:p>
              <a:pPr marL="563437" lvl="1" indent="-281718" algn="l">
                <a:lnSpc>
                  <a:spcPts val="5253"/>
                </a:lnSpc>
                <a:buFont typeface="Arial"/>
                <a:buChar char="•"/>
              </a:pPr>
              <a:r>
                <a:rPr lang="en-US" sz="4378">
                  <a:solidFill>
                    <a:srgbClr val="000000"/>
                  </a:solidFill>
                  <a:latin typeface="Solway"/>
                  <a:ea typeface="Solway"/>
                  <a:cs typeface="Solway"/>
                  <a:sym typeface="Solway"/>
                </a:rPr>
                <a:t>Objective: Develop weather pattern awareness.</a:t>
              </a:r>
            </a:p>
            <a:p>
              <a:pPr marL="563437" lvl="1" indent="-281718" algn="l">
                <a:lnSpc>
                  <a:spcPts val="5253"/>
                </a:lnSpc>
                <a:buFont typeface="Arial"/>
                <a:buChar char="•"/>
              </a:pPr>
              <a:r>
                <a:rPr lang="en-US" sz="4378">
                  <a:solidFill>
                    <a:srgbClr val="000000"/>
                  </a:solidFill>
                  <a:latin typeface="Solway"/>
                  <a:ea typeface="Solway"/>
                  <a:cs typeface="Solway"/>
                  <a:sym typeface="Solway"/>
                </a:rPr>
                <a:t>Materials: Weather chart, icons, thermometer</a:t>
              </a:r>
            </a:p>
            <a:p>
              <a:pPr marL="563437" lvl="1" indent="-281718" algn="l">
                <a:lnSpc>
                  <a:spcPts val="5253"/>
                </a:lnSpc>
                <a:buFont typeface="Arial"/>
                <a:buChar char="•"/>
              </a:pPr>
              <a:r>
                <a:rPr lang="en-US" sz="4378">
                  <a:solidFill>
                    <a:srgbClr val="000000"/>
                  </a:solidFill>
                  <a:latin typeface="Solway"/>
                  <a:ea typeface="Solway"/>
                  <a:cs typeface="Solway"/>
                  <a:sym typeface="Solway"/>
                </a:rPr>
                <a:t>Presentation: Daily observation, term introduction</a:t>
              </a:r>
            </a:p>
            <a:p>
              <a:pPr marL="563437" lvl="1" indent="-281718" algn="l">
                <a:lnSpc>
                  <a:spcPts val="5253"/>
                </a:lnSpc>
                <a:buFont typeface="Arial"/>
                <a:buChar char="•"/>
              </a:pPr>
              <a:r>
                <a:rPr lang="en-US" sz="4378">
                  <a:solidFill>
                    <a:srgbClr val="000000"/>
                  </a:solidFill>
                  <a:latin typeface="Solway"/>
                  <a:ea typeface="Solway"/>
                  <a:cs typeface="Solway"/>
                  <a:sym typeface="Solway"/>
                </a:rPr>
                <a:t>Extensions: Weather graph, wind chimes</a:t>
              </a:r>
            </a:p>
          </p:txBody>
        </p:sp>
      </p:grpSp>
      <p:sp>
        <p:nvSpPr>
          <p:cNvPr id="8" name="Freeform 8"/>
          <p:cNvSpPr/>
          <p:nvPr/>
        </p:nvSpPr>
        <p:spPr>
          <a:xfrm>
            <a:off x="10477239" y="7214514"/>
            <a:ext cx="5188443" cy="3072486"/>
          </a:xfrm>
          <a:custGeom>
            <a:avLst/>
            <a:gdLst/>
            <a:ahLst/>
            <a:cxnLst/>
            <a:rect l="l" t="t" r="r" b="b"/>
            <a:pathLst>
              <a:path w="5188443" h="3072486">
                <a:moveTo>
                  <a:pt x="0" y="0"/>
                </a:moveTo>
                <a:lnTo>
                  <a:pt x="5188443" y="0"/>
                </a:lnTo>
                <a:lnTo>
                  <a:pt x="5188443" y="3072486"/>
                </a:lnTo>
                <a:lnTo>
                  <a:pt x="0" y="3072486"/>
                </a:lnTo>
                <a:lnTo>
                  <a:pt x="0" y="0"/>
                </a:lnTo>
                <a:close/>
              </a:path>
            </a:pathLst>
          </a:custGeom>
          <a:blipFill>
            <a:blip r:embed="rId2"/>
            <a:stretch>
              <a:fillRect t="-4143" b="-4143"/>
            </a:stretch>
          </a:blipFill>
        </p:spPr>
      </p:sp>
      <p:sp>
        <p:nvSpPr>
          <p:cNvPr id="9" name="Freeform 9"/>
          <p:cNvSpPr/>
          <p:nvPr/>
        </p:nvSpPr>
        <p:spPr>
          <a:xfrm>
            <a:off x="2971800" y="7048037"/>
            <a:ext cx="6162692" cy="3405440"/>
          </a:xfrm>
          <a:custGeom>
            <a:avLst/>
            <a:gdLst/>
            <a:ahLst/>
            <a:cxnLst/>
            <a:rect l="l" t="t" r="r" b="b"/>
            <a:pathLst>
              <a:path w="6162692" h="3405440">
                <a:moveTo>
                  <a:pt x="0" y="0"/>
                </a:moveTo>
                <a:lnTo>
                  <a:pt x="6162692" y="0"/>
                </a:lnTo>
                <a:lnTo>
                  <a:pt x="6162692" y="3405440"/>
                </a:lnTo>
                <a:lnTo>
                  <a:pt x="0" y="3405440"/>
                </a:lnTo>
                <a:lnTo>
                  <a:pt x="0" y="0"/>
                </a:lnTo>
                <a:close/>
              </a:path>
            </a:pathLst>
          </a:custGeom>
          <a:blipFill>
            <a:blip r:embed="rId3"/>
            <a:stretch>
              <a:fillRect t="-7063" b="-7063"/>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1800" y="411957"/>
            <a:ext cx="12344400" cy="17145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
              <a:ext cx="11704320" cy="1635125"/>
            </a:xfrm>
            <a:prstGeom prst="rect">
              <a:avLst/>
            </a:prstGeom>
          </p:spPr>
          <p:txBody>
            <a:bodyPr lIns="0" tIns="0" rIns="0" bIns="0" rtlCol="0" anchor="ctr"/>
            <a:lstStyle/>
            <a:p>
              <a:pPr algn="ctr">
                <a:lnSpc>
                  <a:spcPts val="7919"/>
                </a:lnSpc>
              </a:pPr>
              <a:r>
                <a:rPr lang="en-US" sz="6599">
                  <a:solidFill>
                    <a:srgbClr val="000000"/>
                  </a:solidFill>
                  <a:latin typeface="Solway"/>
                  <a:ea typeface="Solway"/>
                  <a:cs typeface="Solway"/>
                  <a:sym typeface="Solway"/>
                </a:rPr>
                <a:t>Activity: Pumpkin Life Cycle</a:t>
              </a:r>
            </a:p>
          </p:txBody>
        </p:sp>
      </p:grpSp>
      <p:grpSp>
        <p:nvGrpSpPr>
          <p:cNvPr id="5" name="Group 5"/>
          <p:cNvGrpSpPr/>
          <p:nvPr/>
        </p:nvGrpSpPr>
        <p:grpSpPr>
          <a:xfrm>
            <a:off x="2971800" y="2400300"/>
            <a:ext cx="12344400" cy="6788944"/>
            <a:chOff x="0" y="0"/>
            <a:chExt cx="11704320" cy="6436925"/>
          </a:xfrm>
        </p:grpSpPr>
        <p:sp>
          <p:nvSpPr>
            <p:cNvPr id="6" name="Freeform 6"/>
            <p:cNvSpPr/>
            <p:nvPr/>
          </p:nvSpPr>
          <p:spPr>
            <a:xfrm>
              <a:off x="0" y="0"/>
              <a:ext cx="11704320" cy="6436925"/>
            </a:xfrm>
            <a:custGeom>
              <a:avLst/>
              <a:gdLst/>
              <a:ahLst/>
              <a:cxnLst/>
              <a:rect l="l" t="t" r="r" b="b"/>
              <a:pathLst>
                <a:path w="11704320" h="6436925">
                  <a:moveTo>
                    <a:pt x="0" y="0"/>
                  </a:moveTo>
                  <a:lnTo>
                    <a:pt x="11704320" y="0"/>
                  </a:lnTo>
                  <a:lnTo>
                    <a:pt x="11704320" y="6436925"/>
                  </a:lnTo>
                  <a:lnTo>
                    <a:pt x="0" y="6436925"/>
                  </a:lnTo>
                  <a:close/>
                </a:path>
              </a:pathLst>
            </a:custGeom>
            <a:solidFill>
              <a:srgbClr val="000000">
                <a:alpha val="0"/>
              </a:srgbClr>
            </a:solidFill>
          </p:spPr>
        </p:sp>
        <p:sp>
          <p:nvSpPr>
            <p:cNvPr id="7" name="TextBox 7"/>
            <p:cNvSpPr txBox="1"/>
            <p:nvPr/>
          </p:nvSpPr>
          <p:spPr>
            <a:xfrm>
              <a:off x="0" y="0"/>
              <a:ext cx="11704320" cy="6436925"/>
            </a:xfrm>
            <a:prstGeom prst="rect">
              <a:avLst/>
            </a:prstGeom>
          </p:spPr>
          <p:txBody>
            <a:bodyPr lIns="0" tIns="0" rIns="0" bIns="0" rtlCol="0" anchor="t"/>
            <a:lstStyle/>
            <a:p>
              <a:pPr marL="545340" lvl="1" indent="-272670" algn="l">
                <a:lnSpc>
                  <a:spcPts val="5085"/>
                </a:lnSpc>
                <a:buFont typeface="Arial"/>
                <a:buChar char="•"/>
              </a:pPr>
              <a:r>
                <a:rPr lang="en-US" sz="4237">
                  <a:solidFill>
                    <a:srgbClr val="000000"/>
                  </a:solidFill>
                  <a:latin typeface="Solway"/>
                  <a:ea typeface="Solway"/>
                  <a:cs typeface="Solway"/>
                  <a:sym typeface="Solway"/>
                </a:rPr>
                <a:t>Objective: Explore growth cycle of pumpkins.</a:t>
              </a:r>
            </a:p>
            <a:p>
              <a:pPr marL="545340" lvl="1" indent="-272670" algn="l">
                <a:lnSpc>
                  <a:spcPts val="5085"/>
                </a:lnSpc>
                <a:buFont typeface="Arial"/>
                <a:buChar char="•"/>
              </a:pPr>
              <a:r>
                <a:rPr lang="en-US" sz="4237">
                  <a:solidFill>
                    <a:srgbClr val="000000"/>
                  </a:solidFill>
                  <a:latin typeface="Solway"/>
                  <a:ea typeface="Solway"/>
                  <a:cs typeface="Solway"/>
                  <a:sym typeface="Solway"/>
                </a:rPr>
                <a:t>Materials: Pumpkin, life cycle cards, cutting tools</a:t>
              </a:r>
            </a:p>
            <a:p>
              <a:pPr marL="545340" lvl="1" indent="-272670" algn="l">
                <a:lnSpc>
                  <a:spcPts val="5085"/>
                </a:lnSpc>
                <a:buFont typeface="Arial"/>
                <a:buChar char="•"/>
              </a:pPr>
              <a:r>
                <a:rPr lang="en-US" sz="4237">
                  <a:solidFill>
                    <a:srgbClr val="000000"/>
                  </a:solidFill>
                  <a:latin typeface="Solway"/>
                  <a:ea typeface="Solway"/>
                  <a:cs typeface="Solway"/>
                  <a:sym typeface="Solway"/>
                </a:rPr>
                <a:t>Presentation: Explore pumpkin, sort parts</a:t>
              </a:r>
            </a:p>
            <a:p>
              <a:pPr marL="545340" lvl="1" indent="-272670" algn="l">
                <a:lnSpc>
                  <a:spcPts val="5085"/>
                </a:lnSpc>
                <a:buFont typeface="Arial"/>
                <a:buChar char="•"/>
              </a:pPr>
              <a:r>
                <a:rPr lang="en-US" sz="4237">
                  <a:solidFill>
                    <a:srgbClr val="000000"/>
                  </a:solidFill>
                  <a:latin typeface="Solway"/>
                  <a:ea typeface="Solway"/>
                  <a:cs typeface="Solway"/>
                  <a:sym typeface="Solway"/>
                </a:rPr>
                <a:t>Extensions: Roast seeds, plant pumpkin seeds</a:t>
              </a:r>
            </a:p>
          </p:txBody>
        </p:sp>
      </p:grpSp>
      <p:sp>
        <p:nvSpPr>
          <p:cNvPr id="8" name="Freeform 8"/>
          <p:cNvSpPr/>
          <p:nvPr/>
        </p:nvSpPr>
        <p:spPr>
          <a:xfrm>
            <a:off x="10199655" y="6709887"/>
            <a:ext cx="5116545" cy="3415294"/>
          </a:xfrm>
          <a:custGeom>
            <a:avLst/>
            <a:gdLst/>
            <a:ahLst/>
            <a:cxnLst/>
            <a:rect l="l" t="t" r="r" b="b"/>
            <a:pathLst>
              <a:path w="5116545" h="3415294">
                <a:moveTo>
                  <a:pt x="0" y="0"/>
                </a:moveTo>
                <a:lnTo>
                  <a:pt x="5116545" y="0"/>
                </a:lnTo>
                <a:lnTo>
                  <a:pt x="5116545" y="3415294"/>
                </a:lnTo>
                <a:lnTo>
                  <a:pt x="0" y="3415294"/>
                </a:lnTo>
                <a:lnTo>
                  <a:pt x="0" y="0"/>
                </a:lnTo>
                <a:close/>
              </a:path>
            </a:pathLst>
          </a:custGeom>
          <a:blipFill>
            <a:blip r:embed="rId2"/>
            <a:stretch>
              <a:fillRect/>
            </a:stretch>
          </a:blipFill>
        </p:spPr>
      </p:sp>
      <p:sp>
        <p:nvSpPr>
          <p:cNvPr id="9" name="Freeform 9"/>
          <p:cNvSpPr/>
          <p:nvPr/>
        </p:nvSpPr>
        <p:spPr>
          <a:xfrm>
            <a:off x="3314700" y="7201105"/>
            <a:ext cx="3085895" cy="3085895"/>
          </a:xfrm>
          <a:custGeom>
            <a:avLst/>
            <a:gdLst/>
            <a:ahLst/>
            <a:cxnLst/>
            <a:rect l="l" t="t" r="r" b="b"/>
            <a:pathLst>
              <a:path w="3085895" h="3085895">
                <a:moveTo>
                  <a:pt x="0" y="0"/>
                </a:moveTo>
                <a:lnTo>
                  <a:pt x="3085895" y="0"/>
                </a:lnTo>
                <a:lnTo>
                  <a:pt x="3085895" y="3085895"/>
                </a:lnTo>
                <a:lnTo>
                  <a:pt x="0" y="3085895"/>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4791</Words>
  <Application>Microsoft Macintosh PowerPoint</Application>
  <PresentationFormat>Custom</PresentationFormat>
  <Paragraphs>585</Paragraphs>
  <Slides>64</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Baskerville</vt:lpstr>
      <vt:lpstr>Times New Roman</vt:lpstr>
      <vt:lpstr>Calibri (MS)</vt:lpstr>
      <vt:lpstr>Solway</vt:lpstr>
      <vt:lpstr>Calibri</vt:lpstr>
      <vt:lpstr>Arial</vt:lpstr>
      <vt:lpstr>Apple Color Emoji</vt:lpstr>
      <vt:lpstr>Courier New</vt:lpstr>
      <vt:lpstr>Shadows Into Light Two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Autumn: Seasons &amp; Earth’s Changes</dc:title>
  <cp:lastModifiedBy>Microsoft Office User</cp:lastModifiedBy>
  <cp:revision>3</cp:revision>
  <dcterms:created xsi:type="dcterms:W3CDTF">2006-08-16T00:00:00Z</dcterms:created>
  <dcterms:modified xsi:type="dcterms:W3CDTF">2025-05-16T14:40:19Z</dcterms:modified>
  <dc:identifier>DAGnYUpg9J0</dc:identifier>
</cp:coreProperties>
</file>